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256" r:id="rId3"/>
    <p:sldId id="320" r:id="rId4"/>
    <p:sldId id="350" r:id="rId5"/>
    <p:sldId id="327" r:id="rId7"/>
    <p:sldId id="328" r:id="rId8"/>
    <p:sldId id="401" r:id="rId9"/>
    <p:sldId id="330" r:id="rId10"/>
    <p:sldId id="329" r:id="rId11"/>
    <p:sldId id="323" r:id="rId12"/>
    <p:sldId id="361" r:id="rId13"/>
    <p:sldId id="359" r:id="rId14"/>
    <p:sldId id="360" r:id="rId15"/>
    <p:sldId id="332" r:id="rId16"/>
    <p:sldId id="345" r:id="rId17"/>
    <p:sldId id="353" r:id="rId18"/>
    <p:sldId id="348" r:id="rId19"/>
    <p:sldId id="349" r:id="rId20"/>
    <p:sldId id="333" r:id="rId21"/>
    <p:sldId id="351" r:id="rId22"/>
    <p:sldId id="346" r:id="rId23"/>
    <p:sldId id="393" r:id="rId24"/>
    <p:sldId id="343" r:id="rId25"/>
    <p:sldId id="352" r:id="rId26"/>
    <p:sldId id="362" r:id="rId27"/>
    <p:sldId id="394" r:id="rId28"/>
    <p:sldId id="395" r:id="rId29"/>
    <p:sldId id="396" r:id="rId30"/>
    <p:sldId id="397" r:id="rId31"/>
    <p:sldId id="307" r:id="rId32"/>
    <p:sldId id="355" r:id="rId33"/>
    <p:sldId id="357" r:id="rId34"/>
    <p:sldId id="398" r:id="rId35"/>
    <p:sldId id="400" r:id="rId36"/>
    <p:sldId id="364" r:id="rId37"/>
    <p:sldId id="368" r:id="rId38"/>
    <p:sldId id="311" r:id="rId39"/>
    <p:sldId id="358" r:id="rId40"/>
    <p:sldId id="366" r:id="rId41"/>
    <p:sldId id="367" r:id="rId42"/>
    <p:sldId id="341" r:id="rId43"/>
    <p:sldId id="339" r:id="rId44"/>
    <p:sldId id="338" r:id="rId45"/>
    <p:sldId id="340" r:id="rId46"/>
    <p:sldId id="342" r:id="rId47"/>
    <p:sldId id="331" r:id="rId48"/>
    <p:sldId id="26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ulė Vingelienė" initials="S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3E"/>
    <a:srgbClr val="00CC00"/>
    <a:srgbClr val="CC0099"/>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3612" autoAdjust="0"/>
  </p:normalViewPr>
  <p:slideViewPr>
    <p:cSldViewPr snapToGrid="0">
      <p:cViewPr varScale="1">
        <p:scale>
          <a:sx n="68" d="100"/>
          <a:sy n="68" d="100"/>
        </p:scale>
        <p:origin x="828"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3" Type="http://schemas.openxmlformats.org/officeDocument/2006/relationships/commentAuthors" Target="commentAuthors.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16T12:23:10"/>
    </inkml:context>
    <inkml:brush xml:id="br0">
      <inkml:brushProperty name="width" value="0.20001" units="cm"/>
      <inkml:brushProperty name="height" value="0.20001" units="cm"/>
      <inkml:brushProperty name="color" value="#008c3a"/>
    </inkml:brush>
  </inkml:definitions>
  <inkml:trace contextRef="#ctx0" brushRef="#br0">471 904,'24575'-30,"-24552"30,1 2,0 3,0 0,1 1,0 0,0 0,-20 34,0 19,-21 0,2 2,0 4,-1 0,-19 52,0 24,-38 0,3 1,0 2,0 0,5-1,0 3,1 0,2 0,0 5,1 0,1-1,0 6,-1 0,1-1,0 27,59 0,19 27,0 60,160 0,-105-257,0 63,201 0,-28 5,0-40,329 0,-11-388,0-2,-21 0,11 399,0 31,-208 0,-6-55,0 1,32-365,17 262,-1062-69,444-222,-28-780,1649 9,-58 0,-39 492,117 65,-180 2962,13-411,-2834 22,177-245,-15-216,0 7,39 0,7 102,0-24,259 0,5-448,0-1,0 0,3-1,0-1,0 0,15 31,0-10,-26 0,-2-1,0 8,32 0,-4 23,0 7,49 0,-11 295,0-8,-346 0,1-67,0 0,1 0,0-1,0 1,0 0,1-1,0 0,2 0,4 8,0-6,-15 0,3 1,0-2,2 0,0-3,0 1,1 0,-1 0,0 2,0 0,-1-1,0-1,1 0,1 1,0 0,-2 0,2 0,0-2,0 0,0 1,0 1,-1 0,0 0,0-1,0 0,2 1,0-3,-1 0,2 0,0 2,0 0,-2-1,0 5,2 0,23 1,0 0,-2 0,2 0,0 46,-3 0,-6 0,0 416,-27-254,-1-28,-268-115,13 164,-294 35,10 794,-78-1376,-626 66,1018 429,-32 148,-2 17,584 204,34 834,-793 3,-194 20,2 214,118 18,-1 86,3 280,-134-19,-1159 251,34 0,258 18,0-336,-33 0,767 38,-803 5,-37-491,537-20,-1864-1010,-6 4201,-252-12,1365-47,0-604,-92 2,-1804-8,0 0,-194 8,0 0,-1 0,76-14,0-74,10 0,-1 0,0 71,-1 0,-38 8,0 86,-3 0,-137 2,0 0,-2 0,63-12,0 420,-75 0,-506 89,0-1,-2 0,2 1,0-2,1 0,1-4,0 15,-4 0,17-6,0-43,14 0,2 2,0-3,-2 0,3 1,0-2,-1 0,0 1,0-1,-1 0,1 0,0 0,1 0,0-2,0-1,1 0,0 0,0 2,-1 0,-2 1,0 0,0 0,-1-1,0 0,1 0,3-4,0 0,-5 0,1 1,0-3,-2 0,5-13,0-1,-6 0,26-65,0 19,-75 0,33-487,0-83,652 0,54-531,0-30,168 0,-27-3,0 0,136 0,2-2066,-768-21,1806 768,10 349,0-37,-320 290,-7-185,188 58,-1051-478,14 1444,0 0,50 0,-18 66,0 3,-46 0,2 155,0 18,-50 0,0-3,0 9,-141 0,-12-274,0-16,469 0,1 1,0 2,0 0,14-40,0-9,44 0,-4 1,0 0,-1 0,-4 0,0 1,-51 0,-4 75,0 0,-1 0,-1 2,0 0,-2 0,-1-1,0 0,3 0,1-2,0-1,1 0,0-1,0-1,1 0,0 0,0-5,-4 0,6 5,0-2,1 0,3 1,0-2,-1 0,0 0,0 0,1 0,0-2,0-1,1 0,1 1,0 0,0 0,-1 0,0 2,0 0,-2 0,0 0,0 0,2 0,0-4,1 0,3 0,0-1,-1 0,1 1,0-9,0 0,-6 1,0-1,0 0,0 1,0-20,5 0,-9 1,0-96,14 0,-58 8,0-802,55-961,-2309 26,-4477 559,-112 3564,1737-28,1025 560,-28 993,50 5,227-556,-3 1714,429 55,2502 218,1-2652,-363 31,-1935 5,41 0,367-22,0-17,2 0,187-34,0-188,17 0,198-27,0-168,29 0,72-11,0 85,-15 0,70-6,0 44,-3 0,0-2,0-35,7 0,-279 70,0 321,-74 0,2 1,0 0,1 0,-14 7,0-3,2 0,26-13,-51 1,1 0,-1 0,0 1,1-1,1 0,1-1,-1 0,0 1,0 0,0-1,3 0,1-3,0 0,2 0,0-4,7 0,0-4</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16T12:23:10"/>
    </inkml:context>
    <inkml:brush xml:id="br0">
      <inkml:brushProperty name="width" value="0.20001" units="cm"/>
      <inkml:brushProperty name="height" value="0.20001" units="cm"/>
      <inkml:brushProperty name="color" value="#008c3a"/>
    </inkml:brush>
  </inkml:definitions>
  <inkml:trace contextRef="#ctx0" brushRef="#br0">478 1012</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16T12:23:10"/>
    </inkml:context>
    <inkml:brush xml:id="br0">
      <inkml:brushProperty name="width" value="0.2" units="cm"/>
      <inkml:brushProperty name="height" value="0.2" units="cm"/>
      <inkml:brushProperty name="color" value="#ab008b"/>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16T12:23:10"/>
    </inkml:context>
    <inkml:brush xml:id="br0">
      <inkml:brushProperty name="width" value="0.2" units="cm"/>
      <inkml:brushProperty name="height" value="0.2" units="cm"/>
      <inkml:brushProperty name="color" value="#33ccff"/>
    </inkml:brush>
  </inkml:definitions>
  <inkml:trace contextRef="#ctx0" brushRef="#br0">768 0</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16T12:23:10"/>
    </inkml:context>
    <inkml:brush xml:id="br0">
      <inkml:brushProperty name="width" value="0.2" units="cm"/>
      <inkml:brushProperty name="height" value="0.2" units="cm"/>
      <inkml:brushProperty name="color" value="#66cc00"/>
    </inkml:brush>
  </inkml:definitions>
  <inkml:trace contextRef="#ctx0" brushRef="#br0">1536 0</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16T12:23:10"/>
    </inkml:context>
    <inkml:brush xml:id="br0">
      <inkml:brushProperty name="width" value="0.2" units="cm"/>
      <inkml:brushProperty name="height" value="0.2" units="cm"/>
      <inkml:brushProperty name="color" value="#00a0d7"/>
    </inkml:brush>
  </inkml:definitions>
  <inkml:trace contextRef="#ctx0" brushRef="#br0">0 32</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16T12:23:10"/>
    </inkml:context>
    <inkml:brush xml:id="br0">
      <inkml:brushProperty name="width" value="0.2" units="cm"/>
      <inkml:brushProperty name="height" value="0.2" units="cm"/>
      <inkml:brushProperty name="color" value="#849398"/>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028C8-CDFD-1847-9CCE-6853AE414609}"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DD63E2-E488-7F40-92D9-C282DB7967E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BDD63E2-E488-7F40-92D9-C282DB7967EB}"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BDD63E2-E488-7F40-92D9-C282DB7967EB}"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BDD63E2-E488-7F40-92D9-C282DB7967EB}"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BAD4508-5938-4142-8156-F19CE18C83B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9FE9D-E224-4F05-AA88-FEF9DE7224F6}" type="slidenum">
              <a:rPr lang="en-US" smtClean="0"/>
            </a:fld>
            <a:endParaRPr lang="en-US"/>
          </a:p>
        </p:txBody>
      </p:sp>
      <p:sp>
        <p:nvSpPr>
          <p:cNvPr id="7" name="Rectangle 8"/>
          <p:cNvSpPr/>
          <p:nvPr/>
        </p:nvSpPr>
        <p:spPr>
          <a:xfrm>
            <a:off x="115783" y="136525"/>
            <a:ext cx="11960433" cy="6584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52829"/>
          <a:stretch>
            <a:fillRect/>
          </a:stretch>
        </p:blipFill>
        <p:spPr>
          <a:xfrm rot="16200000">
            <a:off x="11142420" y="5418250"/>
            <a:ext cx="1296780" cy="488875"/>
          </a:xfrm>
          <a:prstGeom prst="rect">
            <a:avLst/>
          </a:prstGeom>
        </p:spPr>
      </p:pic>
      <p:pic>
        <p:nvPicPr>
          <p:cNvPr id="9"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32988"/>
          <a:stretch>
            <a:fillRect/>
          </a:stretch>
        </p:blipFill>
        <p:spPr>
          <a:xfrm>
            <a:off x="1200264" y="5751829"/>
            <a:ext cx="1296780" cy="953771"/>
          </a:xfrm>
          <a:prstGeom prst="rect">
            <a:avLst/>
          </a:prstGeom>
        </p:spPr>
      </p:pic>
      <p:pic>
        <p:nvPicPr>
          <p:cNvPr id="10"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771" y="574634"/>
            <a:ext cx="710588" cy="662966"/>
          </a:xfrm>
          <a:prstGeom prst="rect">
            <a:avLst/>
          </a:prstGeom>
        </p:spPr>
      </p:pic>
      <p:sp>
        <p:nvSpPr>
          <p:cNvPr id="11" name="TextBox 10"/>
          <p:cNvSpPr txBox="1"/>
          <p:nvPr/>
        </p:nvSpPr>
        <p:spPr>
          <a:xfrm>
            <a:off x="8564437" y="6157189"/>
            <a:ext cx="2922772" cy="307777"/>
          </a:xfrm>
          <a:prstGeom prst="rect">
            <a:avLst/>
          </a:prstGeom>
          <a:noFill/>
        </p:spPr>
        <p:txBody>
          <a:bodyPr wrap="square" rtlCol="0">
            <a:spAutoFit/>
          </a:bodyPr>
          <a:lstStyle/>
          <a:p>
            <a:pPr algn="r"/>
            <a:r>
              <a:rPr lang="en-US" sz="1400" b="1"/>
              <a:t>www.nsa.smm.lt</a:t>
            </a:r>
            <a:endParaRPr lang="en-US" sz="1400" b="1">
              <a:latin typeface="HK Nova" panose="00000500000000000000" pitchFamily="50" charset="-7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BAD4508-5938-4142-8156-F19CE18C83B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9FE9D-E224-4F05-AA88-FEF9DE7224F6}" type="slidenum">
              <a:rPr lang="en-US" smtClean="0"/>
            </a:fld>
            <a:endParaRPr lang="en-US"/>
          </a:p>
        </p:txBody>
      </p:sp>
      <p:sp>
        <p:nvSpPr>
          <p:cNvPr id="7" name="Rectangle 8"/>
          <p:cNvSpPr/>
          <p:nvPr/>
        </p:nvSpPr>
        <p:spPr>
          <a:xfrm>
            <a:off x="156754" y="158931"/>
            <a:ext cx="11878491" cy="6540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52829"/>
          <a:stretch>
            <a:fillRect/>
          </a:stretch>
        </p:blipFill>
        <p:spPr>
          <a:xfrm rot="16200000">
            <a:off x="11142420" y="5418250"/>
            <a:ext cx="1296780" cy="488875"/>
          </a:xfrm>
          <a:prstGeom prst="rect">
            <a:avLst/>
          </a:prstGeom>
        </p:spPr>
      </p:pic>
      <p:pic>
        <p:nvPicPr>
          <p:cNvPr id="9"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32988"/>
          <a:stretch>
            <a:fillRect/>
          </a:stretch>
        </p:blipFill>
        <p:spPr>
          <a:xfrm>
            <a:off x="1200264" y="5751829"/>
            <a:ext cx="1296780" cy="953771"/>
          </a:xfrm>
          <a:prstGeom prst="rect">
            <a:avLst/>
          </a:prstGeom>
        </p:spPr>
      </p:pic>
      <p:pic>
        <p:nvPicPr>
          <p:cNvPr id="10"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771" y="574634"/>
            <a:ext cx="710588" cy="662966"/>
          </a:xfrm>
          <a:prstGeom prst="rect">
            <a:avLst/>
          </a:prstGeom>
        </p:spPr>
      </p:pic>
      <p:sp>
        <p:nvSpPr>
          <p:cNvPr id="11" name="TextBox 10"/>
          <p:cNvSpPr txBox="1"/>
          <p:nvPr/>
        </p:nvSpPr>
        <p:spPr>
          <a:xfrm>
            <a:off x="8564437" y="6157189"/>
            <a:ext cx="2922772" cy="307777"/>
          </a:xfrm>
          <a:prstGeom prst="rect">
            <a:avLst/>
          </a:prstGeom>
          <a:noFill/>
        </p:spPr>
        <p:txBody>
          <a:bodyPr wrap="square" rtlCol="0">
            <a:spAutoFit/>
          </a:bodyPr>
          <a:lstStyle/>
          <a:p>
            <a:pPr algn="r"/>
            <a:r>
              <a:rPr lang="en-US" sz="1400" b="1"/>
              <a:t>www.nsa.smm.lt</a:t>
            </a:r>
            <a:endParaRPr lang="en-US" sz="1400" b="1">
              <a:latin typeface="HK Nova" panose="00000500000000000000" pitchFamily="50" charset="-7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BAD4508-5938-4142-8156-F19CE18C83B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9FE9D-E224-4F05-AA88-FEF9DE7224F6}" type="slidenum">
              <a:rPr lang="en-US" smtClean="0"/>
            </a:fld>
            <a:endParaRPr lang="en-US"/>
          </a:p>
        </p:txBody>
      </p:sp>
      <p:sp>
        <p:nvSpPr>
          <p:cNvPr id="7" name="Rectangle 8"/>
          <p:cNvSpPr/>
          <p:nvPr/>
        </p:nvSpPr>
        <p:spPr>
          <a:xfrm>
            <a:off x="156754" y="158931"/>
            <a:ext cx="11878491" cy="6540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52829"/>
          <a:stretch>
            <a:fillRect/>
          </a:stretch>
        </p:blipFill>
        <p:spPr>
          <a:xfrm rot="16200000">
            <a:off x="11142420" y="5418250"/>
            <a:ext cx="1296780" cy="488875"/>
          </a:xfrm>
          <a:prstGeom prst="rect">
            <a:avLst/>
          </a:prstGeom>
        </p:spPr>
      </p:pic>
      <p:pic>
        <p:nvPicPr>
          <p:cNvPr id="9"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32988"/>
          <a:stretch>
            <a:fillRect/>
          </a:stretch>
        </p:blipFill>
        <p:spPr>
          <a:xfrm>
            <a:off x="1200264" y="5751829"/>
            <a:ext cx="1296780" cy="953771"/>
          </a:xfrm>
          <a:prstGeom prst="rect">
            <a:avLst/>
          </a:prstGeom>
        </p:spPr>
      </p:pic>
      <p:pic>
        <p:nvPicPr>
          <p:cNvPr id="10"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771" y="574634"/>
            <a:ext cx="710588" cy="662966"/>
          </a:xfrm>
          <a:prstGeom prst="rect">
            <a:avLst/>
          </a:prstGeom>
        </p:spPr>
      </p:pic>
      <p:sp>
        <p:nvSpPr>
          <p:cNvPr id="11" name="TextBox 10"/>
          <p:cNvSpPr txBox="1"/>
          <p:nvPr/>
        </p:nvSpPr>
        <p:spPr>
          <a:xfrm>
            <a:off x="8564437" y="6157189"/>
            <a:ext cx="2922772" cy="307777"/>
          </a:xfrm>
          <a:prstGeom prst="rect">
            <a:avLst/>
          </a:prstGeom>
          <a:noFill/>
        </p:spPr>
        <p:txBody>
          <a:bodyPr wrap="square" rtlCol="0">
            <a:spAutoFit/>
          </a:bodyPr>
          <a:lstStyle/>
          <a:p>
            <a:pPr algn="r"/>
            <a:r>
              <a:rPr lang="en-US" sz="1400" b="1"/>
              <a:t>www.nsa.smm.lt</a:t>
            </a:r>
            <a:endParaRPr lang="en-US" sz="1400" b="1">
              <a:latin typeface="HK Nova" panose="00000500000000000000" pitchFamily="50" charset="-7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BAD4508-5938-4142-8156-F19CE18C83B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9FE9D-E224-4F05-AA88-FEF9DE7224F6}" type="slidenum">
              <a:rPr lang="en-US" smtClean="0"/>
            </a:fld>
            <a:endParaRPr lang="en-US"/>
          </a:p>
        </p:txBody>
      </p:sp>
      <p:sp>
        <p:nvSpPr>
          <p:cNvPr id="7" name="Rectangle 8"/>
          <p:cNvSpPr/>
          <p:nvPr/>
        </p:nvSpPr>
        <p:spPr>
          <a:xfrm>
            <a:off x="156757" y="136525"/>
            <a:ext cx="11954887" cy="6584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52829"/>
          <a:stretch>
            <a:fillRect/>
          </a:stretch>
        </p:blipFill>
        <p:spPr>
          <a:xfrm rot="16200000">
            <a:off x="11142420" y="5418250"/>
            <a:ext cx="1296780" cy="488875"/>
          </a:xfrm>
          <a:prstGeom prst="rect">
            <a:avLst/>
          </a:prstGeom>
        </p:spPr>
      </p:pic>
      <p:pic>
        <p:nvPicPr>
          <p:cNvPr id="9"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32988"/>
          <a:stretch>
            <a:fillRect/>
          </a:stretch>
        </p:blipFill>
        <p:spPr>
          <a:xfrm>
            <a:off x="1200264" y="5751829"/>
            <a:ext cx="1296780" cy="953771"/>
          </a:xfrm>
          <a:prstGeom prst="rect">
            <a:avLst/>
          </a:prstGeom>
        </p:spPr>
      </p:pic>
      <p:pic>
        <p:nvPicPr>
          <p:cNvPr id="10"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771" y="574634"/>
            <a:ext cx="710588" cy="662966"/>
          </a:xfrm>
          <a:prstGeom prst="rect">
            <a:avLst/>
          </a:prstGeom>
        </p:spPr>
      </p:pic>
      <p:sp>
        <p:nvSpPr>
          <p:cNvPr id="11" name="TextBox 10"/>
          <p:cNvSpPr txBox="1"/>
          <p:nvPr/>
        </p:nvSpPr>
        <p:spPr>
          <a:xfrm>
            <a:off x="8564437" y="6157189"/>
            <a:ext cx="2922772" cy="307777"/>
          </a:xfrm>
          <a:prstGeom prst="rect">
            <a:avLst/>
          </a:prstGeom>
          <a:noFill/>
        </p:spPr>
        <p:txBody>
          <a:bodyPr wrap="square" rtlCol="0">
            <a:spAutoFit/>
          </a:bodyPr>
          <a:lstStyle/>
          <a:p>
            <a:pPr algn="r"/>
            <a:r>
              <a:rPr lang="en-US" sz="1400" b="1"/>
              <a:t>www.nsa.smm.lt</a:t>
            </a:r>
            <a:endParaRPr lang="en-US" sz="1400" b="1">
              <a:latin typeface="HK Nova" panose="00000500000000000000" pitchFamily="50" charset="-7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5BAD4508-5938-4142-8156-F19CE18C83B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9FE9D-E224-4F05-AA88-FEF9DE7224F6}" type="slidenum">
              <a:rPr lang="en-US" smtClean="0"/>
            </a:fld>
            <a:endParaRPr lang="en-US"/>
          </a:p>
        </p:txBody>
      </p:sp>
      <p:sp>
        <p:nvSpPr>
          <p:cNvPr id="7" name="Rectangle 8"/>
          <p:cNvSpPr/>
          <p:nvPr/>
        </p:nvSpPr>
        <p:spPr>
          <a:xfrm>
            <a:off x="156754" y="158931"/>
            <a:ext cx="11878491" cy="6540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52829"/>
          <a:stretch>
            <a:fillRect/>
          </a:stretch>
        </p:blipFill>
        <p:spPr>
          <a:xfrm rot="16200000">
            <a:off x="11142420" y="5418250"/>
            <a:ext cx="1296780" cy="488875"/>
          </a:xfrm>
          <a:prstGeom prst="rect">
            <a:avLst/>
          </a:prstGeom>
        </p:spPr>
      </p:pic>
      <p:pic>
        <p:nvPicPr>
          <p:cNvPr id="9"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32988"/>
          <a:stretch>
            <a:fillRect/>
          </a:stretch>
        </p:blipFill>
        <p:spPr>
          <a:xfrm>
            <a:off x="1200264" y="5751829"/>
            <a:ext cx="1296780" cy="953771"/>
          </a:xfrm>
          <a:prstGeom prst="rect">
            <a:avLst/>
          </a:prstGeom>
        </p:spPr>
      </p:pic>
      <p:pic>
        <p:nvPicPr>
          <p:cNvPr id="10"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771" y="574634"/>
            <a:ext cx="710588" cy="662966"/>
          </a:xfrm>
          <a:prstGeom prst="rect">
            <a:avLst/>
          </a:prstGeom>
        </p:spPr>
      </p:pic>
      <p:sp>
        <p:nvSpPr>
          <p:cNvPr id="11" name="TextBox 10"/>
          <p:cNvSpPr txBox="1"/>
          <p:nvPr/>
        </p:nvSpPr>
        <p:spPr>
          <a:xfrm>
            <a:off x="8564437" y="6157189"/>
            <a:ext cx="2922772" cy="307777"/>
          </a:xfrm>
          <a:prstGeom prst="rect">
            <a:avLst/>
          </a:prstGeom>
          <a:noFill/>
        </p:spPr>
        <p:txBody>
          <a:bodyPr wrap="square" rtlCol="0">
            <a:spAutoFit/>
          </a:bodyPr>
          <a:lstStyle/>
          <a:p>
            <a:pPr algn="r"/>
            <a:r>
              <a:rPr lang="en-US" sz="1400" b="1"/>
              <a:t>www.nsa.smm.lt</a:t>
            </a:r>
            <a:endParaRPr lang="en-US" sz="1400" b="1">
              <a:latin typeface="HK Nova" panose="00000500000000000000" pitchFamily="50" charset="-7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BAD4508-5938-4142-8156-F19CE18C83B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9FE9D-E224-4F05-AA88-FEF9DE7224F6}" type="slidenum">
              <a:rPr lang="en-US" smtClean="0"/>
            </a:fld>
            <a:endParaRPr lang="en-US"/>
          </a:p>
        </p:txBody>
      </p:sp>
      <p:sp>
        <p:nvSpPr>
          <p:cNvPr id="8" name="Rectangle 8"/>
          <p:cNvSpPr/>
          <p:nvPr/>
        </p:nvSpPr>
        <p:spPr>
          <a:xfrm>
            <a:off x="156754" y="158931"/>
            <a:ext cx="11878491" cy="6540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52829"/>
          <a:stretch>
            <a:fillRect/>
          </a:stretch>
        </p:blipFill>
        <p:spPr>
          <a:xfrm rot="16200000">
            <a:off x="11142420" y="5418250"/>
            <a:ext cx="1296780" cy="488875"/>
          </a:xfrm>
          <a:prstGeom prst="rect">
            <a:avLst/>
          </a:prstGeom>
        </p:spPr>
      </p:pic>
      <p:pic>
        <p:nvPicPr>
          <p:cNvPr id="10"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32988"/>
          <a:stretch>
            <a:fillRect/>
          </a:stretch>
        </p:blipFill>
        <p:spPr>
          <a:xfrm>
            <a:off x="1200264" y="5751829"/>
            <a:ext cx="1296780" cy="953771"/>
          </a:xfrm>
          <a:prstGeom prst="rect">
            <a:avLst/>
          </a:prstGeom>
        </p:spPr>
      </p:pic>
      <p:pic>
        <p:nvPicPr>
          <p:cNvPr id="11"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771" y="574634"/>
            <a:ext cx="710588" cy="662966"/>
          </a:xfrm>
          <a:prstGeom prst="rect">
            <a:avLst/>
          </a:prstGeom>
        </p:spPr>
      </p:pic>
      <p:sp>
        <p:nvSpPr>
          <p:cNvPr id="12" name="TextBox 11"/>
          <p:cNvSpPr txBox="1"/>
          <p:nvPr/>
        </p:nvSpPr>
        <p:spPr>
          <a:xfrm>
            <a:off x="8564437" y="6157189"/>
            <a:ext cx="2922772" cy="307777"/>
          </a:xfrm>
          <a:prstGeom prst="rect">
            <a:avLst/>
          </a:prstGeom>
          <a:noFill/>
        </p:spPr>
        <p:txBody>
          <a:bodyPr wrap="square" rtlCol="0">
            <a:spAutoFit/>
          </a:bodyPr>
          <a:lstStyle/>
          <a:p>
            <a:pPr algn="r"/>
            <a:r>
              <a:rPr lang="en-US" sz="1400" b="1"/>
              <a:t>www.nsa.smm.lt</a:t>
            </a:r>
            <a:endParaRPr lang="en-US" sz="1400" b="1">
              <a:latin typeface="HK Nova" panose="00000500000000000000" pitchFamily="50" charset="-7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BAD4508-5938-4142-8156-F19CE18C83B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89FE9D-E224-4F05-AA88-FEF9DE7224F6}" type="slidenum">
              <a:rPr lang="en-US" smtClean="0"/>
            </a:fld>
            <a:endParaRPr lang="en-US"/>
          </a:p>
        </p:txBody>
      </p:sp>
      <p:sp>
        <p:nvSpPr>
          <p:cNvPr id="10" name="Rectangle 8"/>
          <p:cNvSpPr/>
          <p:nvPr/>
        </p:nvSpPr>
        <p:spPr>
          <a:xfrm>
            <a:off x="156754" y="158931"/>
            <a:ext cx="11878491" cy="6540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52829"/>
          <a:stretch>
            <a:fillRect/>
          </a:stretch>
        </p:blipFill>
        <p:spPr>
          <a:xfrm rot="16200000">
            <a:off x="11142420" y="5418250"/>
            <a:ext cx="1296780" cy="488875"/>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32988"/>
          <a:stretch>
            <a:fillRect/>
          </a:stretch>
        </p:blipFill>
        <p:spPr>
          <a:xfrm>
            <a:off x="1200264" y="5751829"/>
            <a:ext cx="1296780" cy="953771"/>
          </a:xfrm>
          <a:prstGeom prst="rect">
            <a:avLst/>
          </a:prstGeom>
        </p:spPr>
      </p:pic>
      <p:pic>
        <p:nvPicPr>
          <p:cNvPr id="13"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771" y="574634"/>
            <a:ext cx="710588" cy="662966"/>
          </a:xfrm>
          <a:prstGeom prst="rect">
            <a:avLst/>
          </a:prstGeom>
        </p:spPr>
      </p:pic>
      <p:sp>
        <p:nvSpPr>
          <p:cNvPr id="14" name="TextBox 13"/>
          <p:cNvSpPr txBox="1"/>
          <p:nvPr/>
        </p:nvSpPr>
        <p:spPr>
          <a:xfrm>
            <a:off x="8564437" y="6157189"/>
            <a:ext cx="2922772" cy="307777"/>
          </a:xfrm>
          <a:prstGeom prst="rect">
            <a:avLst/>
          </a:prstGeom>
          <a:noFill/>
        </p:spPr>
        <p:txBody>
          <a:bodyPr wrap="square" rtlCol="0">
            <a:spAutoFit/>
          </a:bodyPr>
          <a:lstStyle/>
          <a:p>
            <a:pPr algn="r"/>
            <a:r>
              <a:rPr lang="en-US" sz="1400" b="1"/>
              <a:t>www.nsa.smm.lt</a:t>
            </a:r>
            <a:endParaRPr lang="en-US" sz="1400" b="1">
              <a:latin typeface="HK Nova" panose="00000500000000000000" pitchFamily="50" charset="-7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BAD4508-5938-4142-8156-F19CE18C83B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89FE9D-E224-4F05-AA88-FEF9DE7224F6}" type="slidenum">
              <a:rPr lang="en-US" smtClean="0"/>
            </a:fld>
            <a:endParaRPr lang="en-US"/>
          </a:p>
        </p:txBody>
      </p:sp>
      <p:sp>
        <p:nvSpPr>
          <p:cNvPr id="6" name="Rectangle 8"/>
          <p:cNvSpPr/>
          <p:nvPr/>
        </p:nvSpPr>
        <p:spPr>
          <a:xfrm>
            <a:off x="156754" y="158931"/>
            <a:ext cx="11878491" cy="6540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52829"/>
          <a:stretch>
            <a:fillRect/>
          </a:stretch>
        </p:blipFill>
        <p:spPr>
          <a:xfrm rot="16200000">
            <a:off x="11142420" y="5418250"/>
            <a:ext cx="1296780" cy="488875"/>
          </a:xfrm>
          <a:prstGeom prst="rect">
            <a:avLst/>
          </a:prstGeom>
        </p:spPr>
      </p:pic>
      <p:pic>
        <p:nvPicPr>
          <p:cNvPr id="8"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32988"/>
          <a:stretch>
            <a:fillRect/>
          </a:stretch>
        </p:blipFill>
        <p:spPr>
          <a:xfrm>
            <a:off x="1200264" y="5751829"/>
            <a:ext cx="1296780" cy="953771"/>
          </a:xfrm>
          <a:prstGeom prst="rect">
            <a:avLst/>
          </a:prstGeom>
        </p:spPr>
      </p:pic>
      <p:pic>
        <p:nvPicPr>
          <p:cNvPr id="9"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771" y="574634"/>
            <a:ext cx="710588" cy="662966"/>
          </a:xfrm>
          <a:prstGeom prst="rect">
            <a:avLst/>
          </a:prstGeom>
        </p:spPr>
      </p:pic>
      <p:sp>
        <p:nvSpPr>
          <p:cNvPr id="10" name="TextBox 9"/>
          <p:cNvSpPr txBox="1"/>
          <p:nvPr/>
        </p:nvSpPr>
        <p:spPr>
          <a:xfrm>
            <a:off x="8564437" y="6157189"/>
            <a:ext cx="2922772" cy="307777"/>
          </a:xfrm>
          <a:prstGeom prst="rect">
            <a:avLst/>
          </a:prstGeom>
          <a:noFill/>
        </p:spPr>
        <p:txBody>
          <a:bodyPr wrap="square" rtlCol="0">
            <a:spAutoFit/>
          </a:bodyPr>
          <a:lstStyle/>
          <a:p>
            <a:pPr algn="r"/>
            <a:r>
              <a:rPr lang="en-US" sz="1400" b="1"/>
              <a:t>www.nsa.smm.lt</a:t>
            </a:r>
            <a:endParaRPr lang="en-US" sz="1400" b="1">
              <a:latin typeface="HK Nova" panose="00000500000000000000" pitchFamily="50" charset="-7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D4508-5938-4142-8156-F19CE18C83B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89FE9D-E224-4F05-AA88-FEF9DE7224F6}" type="slidenum">
              <a:rPr lang="en-US" smtClean="0"/>
            </a:fld>
            <a:endParaRPr lang="en-US"/>
          </a:p>
        </p:txBody>
      </p:sp>
      <p:sp>
        <p:nvSpPr>
          <p:cNvPr id="5" name="Rectangle 8"/>
          <p:cNvSpPr/>
          <p:nvPr/>
        </p:nvSpPr>
        <p:spPr>
          <a:xfrm>
            <a:off x="156754" y="158931"/>
            <a:ext cx="11878491" cy="6540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52829"/>
          <a:stretch>
            <a:fillRect/>
          </a:stretch>
        </p:blipFill>
        <p:spPr>
          <a:xfrm rot="16200000">
            <a:off x="11142420" y="5418250"/>
            <a:ext cx="1296780" cy="488875"/>
          </a:xfrm>
          <a:prstGeom prst="rect">
            <a:avLst/>
          </a:prstGeom>
        </p:spPr>
      </p:pic>
      <p:pic>
        <p:nvPicPr>
          <p:cNvPr id="7"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32988"/>
          <a:stretch>
            <a:fillRect/>
          </a:stretch>
        </p:blipFill>
        <p:spPr>
          <a:xfrm>
            <a:off x="1200264" y="5751829"/>
            <a:ext cx="1296780" cy="953771"/>
          </a:xfrm>
          <a:prstGeom prst="rect">
            <a:avLst/>
          </a:prstGeom>
        </p:spPr>
      </p:pic>
      <p:pic>
        <p:nvPicPr>
          <p:cNvPr id="8"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771" y="574634"/>
            <a:ext cx="710588" cy="662966"/>
          </a:xfrm>
          <a:prstGeom prst="rect">
            <a:avLst/>
          </a:prstGeom>
        </p:spPr>
      </p:pic>
      <p:sp>
        <p:nvSpPr>
          <p:cNvPr id="9" name="TextBox 8"/>
          <p:cNvSpPr txBox="1"/>
          <p:nvPr/>
        </p:nvSpPr>
        <p:spPr>
          <a:xfrm>
            <a:off x="8564437" y="6157189"/>
            <a:ext cx="2922772" cy="307777"/>
          </a:xfrm>
          <a:prstGeom prst="rect">
            <a:avLst/>
          </a:prstGeom>
          <a:noFill/>
        </p:spPr>
        <p:txBody>
          <a:bodyPr wrap="square" rtlCol="0">
            <a:spAutoFit/>
          </a:bodyPr>
          <a:lstStyle/>
          <a:p>
            <a:pPr algn="r"/>
            <a:r>
              <a:rPr lang="en-US" sz="1400" b="1"/>
              <a:t>www.nsa.smm.lt</a:t>
            </a:r>
            <a:endParaRPr lang="en-US" sz="1400" b="1">
              <a:latin typeface="HK Nova" panose="00000500000000000000" pitchFamily="50" charset="-7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5BAD4508-5938-4142-8156-F19CE18C83B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9FE9D-E224-4F05-AA88-FEF9DE7224F6}" type="slidenum">
              <a:rPr lang="en-US" smtClean="0"/>
            </a:fld>
            <a:endParaRPr lang="en-US"/>
          </a:p>
        </p:txBody>
      </p:sp>
      <p:sp>
        <p:nvSpPr>
          <p:cNvPr id="8" name="Rectangle 8"/>
          <p:cNvSpPr/>
          <p:nvPr/>
        </p:nvSpPr>
        <p:spPr>
          <a:xfrm>
            <a:off x="156754" y="158931"/>
            <a:ext cx="11878491" cy="6540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52829"/>
          <a:stretch>
            <a:fillRect/>
          </a:stretch>
        </p:blipFill>
        <p:spPr>
          <a:xfrm rot="16200000">
            <a:off x="11142420" y="5418250"/>
            <a:ext cx="1296780" cy="488875"/>
          </a:xfrm>
          <a:prstGeom prst="rect">
            <a:avLst/>
          </a:prstGeom>
        </p:spPr>
      </p:pic>
      <p:pic>
        <p:nvPicPr>
          <p:cNvPr id="10"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32988"/>
          <a:stretch>
            <a:fillRect/>
          </a:stretch>
        </p:blipFill>
        <p:spPr>
          <a:xfrm>
            <a:off x="1200264" y="5751829"/>
            <a:ext cx="1296780" cy="953771"/>
          </a:xfrm>
          <a:prstGeom prst="rect">
            <a:avLst/>
          </a:prstGeom>
        </p:spPr>
      </p:pic>
      <p:pic>
        <p:nvPicPr>
          <p:cNvPr id="11"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771" y="574634"/>
            <a:ext cx="710588" cy="662966"/>
          </a:xfrm>
          <a:prstGeom prst="rect">
            <a:avLst/>
          </a:prstGeom>
        </p:spPr>
      </p:pic>
      <p:sp>
        <p:nvSpPr>
          <p:cNvPr id="12" name="TextBox 11"/>
          <p:cNvSpPr txBox="1"/>
          <p:nvPr/>
        </p:nvSpPr>
        <p:spPr>
          <a:xfrm>
            <a:off x="8564437" y="6157189"/>
            <a:ext cx="2922772" cy="307777"/>
          </a:xfrm>
          <a:prstGeom prst="rect">
            <a:avLst/>
          </a:prstGeom>
          <a:noFill/>
        </p:spPr>
        <p:txBody>
          <a:bodyPr wrap="square" rtlCol="0">
            <a:spAutoFit/>
          </a:bodyPr>
          <a:lstStyle/>
          <a:p>
            <a:pPr algn="r"/>
            <a:r>
              <a:rPr lang="en-US" sz="1400" b="1"/>
              <a:t>www.nsa.smm.lt</a:t>
            </a:r>
            <a:endParaRPr lang="en-US" sz="1400" b="1">
              <a:latin typeface="HK Nova" panose="00000500000000000000" pitchFamily="50" charset="-7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5BAD4508-5938-4142-8156-F19CE18C83B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9FE9D-E224-4F05-AA88-FEF9DE7224F6}" type="slidenum">
              <a:rPr lang="en-US" smtClean="0"/>
            </a:fld>
            <a:endParaRPr lang="en-US"/>
          </a:p>
        </p:txBody>
      </p:sp>
      <p:sp>
        <p:nvSpPr>
          <p:cNvPr id="8" name="Rectangle 8"/>
          <p:cNvSpPr/>
          <p:nvPr/>
        </p:nvSpPr>
        <p:spPr>
          <a:xfrm>
            <a:off x="156754" y="158931"/>
            <a:ext cx="11878491" cy="6540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52829"/>
          <a:stretch>
            <a:fillRect/>
          </a:stretch>
        </p:blipFill>
        <p:spPr>
          <a:xfrm rot="16200000">
            <a:off x="11142420" y="5418250"/>
            <a:ext cx="1296780" cy="488875"/>
          </a:xfrm>
          <a:prstGeom prst="rect">
            <a:avLst/>
          </a:prstGeom>
        </p:spPr>
      </p:pic>
      <p:pic>
        <p:nvPicPr>
          <p:cNvPr id="10"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32988"/>
          <a:stretch>
            <a:fillRect/>
          </a:stretch>
        </p:blipFill>
        <p:spPr>
          <a:xfrm>
            <a:off x="1200264" y="5751829"/>
            <a:ext cx="1296780" cy="953771"/>
          </a:xfrm>
          <a:prstGeom prst="rect">
            <a:avLst/>
          </a:prstGeom>
        </p:spPr>
      </p:pic>
      <p:pic>
        <p:nvPicPr>
          <p:cNvPr id="11"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771" y="574634"/>
            <a:ext cx="710588" cy="662966"/>
          </a:xfrm>
          <a:prstGeom prst="rect">
            <a:avLst/>
          </a:prstGeom>
        </p:spPr>
      </p:pic>
      <p:sp>
        <p:nvSpPr>
          <p:cNvPr id="12" name="TextBox 11"/>
          <p:cNvSpPr txBox="1"/>
          <p:nvPr/>
        </p:nvSpPr>
        <p:spPr>
          <a:xfrm>
            <a:off x="8564437" y="6157189"/>
            <a:ext cx="2922772" cy="307777"/>
          </a:xfrm>
          <a:prstGeom prst="rect">
            <a:avLst/>
          </a:prstGeom>
          <a:noFill/>
        </p:spPr>
        <p:txBody>
          <a:bodyPr wrap="square" rtlCol="0">
            <a:spAutoFit/>
          </a:bodyPr>
          <a:lstStyle/>
          <a:p>
            <a:pPr algn="r"/>
            <a:r>
              <a:rPr lang="en-US" sz="1400" b="1"/>
              <a:t>www.nsa.smm.lt</a:t>
            </a:r>
            <a:endParaRPr lang="en-US" sz="1400" b="1">
              <a:latin typeface="HK Nova" panose="00000500000000000000" pitchFamily="50" charset="-7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5.png"/><Relationship Id="rId12" Type="http://schemas.openxmlformats.org/officeDocument/2006/relationships/image" Target="../media/image4.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D4508-5938-4142-8156-F19CE18C83B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9FE9D-E224-4F05-AA88-FEF9DE7224F6}" type="slidenum">
              <a:rPr lang="en-US" smtClean="0"/>
            </a:fld>
            <a:endParaRPr lang="en-US"/>
          </a:p>
        </p:txBody>
      </p:sp>
      <p:sp>
        <p:nvSpPr>
          <p:cNvPr id="7" name="Rectangle 3"/>
          <p:cNvSpPr/>
          <p:nvPr/>
        </p:nvSpPr>
        <p:spPr>
          <a:xfrm>
            <a:off x="165463" y="148046"/>
            <a:ext cx="11878491" cy="6540137"/>
          </a:xfrm>
          <a:prstGeom prst="rect">
            <a:avLst/>
          </a:prstGeom>
          <a:solidFill>
            <a:srgbClr val="006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27745" y="1310076"/>
            <a:ext cx="2214459" cy="801859"/>
          </a:xfrm>
          <a:prstGeom prst="rect">
            <a:avLst/>
          </a:prstGeom>
        </p:spPr>
      </p:pic>
      <p:pic>
        <p:nvPicPr>
          <p:cNvPr id="9"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19651" y="5667632"/>
            <a:ext cx="1296780" cy="1423295"/>
          </a:xfrm>
          <a:prstGeom prst="rect">
            <a:avLst/>
          </a:prstGeom>
        </p:spPr>
      </p:pic>
      <p:pic>
        <p:nvPicPr>
          <p:cNvPr id="10" name="Picture 7"/>
          <p:cNvPicPr>
            <a:picLocks noChangeAspect="1"/>
          </p:cNvPicPr>
          <p:nvPr/>
        </p:nvPicPr>
        <p:blipFill rotWithShape="1">
          <a:blip r:embed="rId13" cstate="print">
            <a:extLst>
              <a:ext uri="{28A0092B-C50C-407E-A947-70E740481C1C}">
                <a14:useLocalDpi xmlns:a14="http://schemas.microsoft.com/office/drawing/2010/main" val="0"/>
              </a:ext>
            </a:extLst>
          </a:blip>
          <a:srcRect l="61267"/>
          <a:stretch>
            <a:fillRect/>
          </a:stretch>
        </p:blipFill>
        <p:spPr>
          <a:xfrm>
            <a:off x="11677479" y="802656"/>
            <a:ext cx="502279" cy="14232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customXml" Target="../ink/ink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29.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customXml" Target="../ink/ink6.xml"/><Relationship Id="rId7" Type="http://schemas.openxmlformats.org/officeDocument/2006/relationships/image" Target="../media/image23.png"/><Relationship Id="rId6" Type="http://schemas.openxmlformats.org/officeDocument/2006/relationships/customXml" Target="../ink/ink5.xml"/><Relationship Id="rId5" Type="http://schemas.openxmlformats.org/officeDocument/2006/relationships/image" Target="../media/image22.png"/><Relationship Id="rId4" Type="http://schemas.openxmlformats.org/officeDocument/2006/relationships/customXml" Target="../ink/ink4.xml"/><Relationship Id="rId3" Type="http://schemas.openxmlformats.org/officeDocument/2006/relationships/image" Target="../media/image21.png"/><Relationship Id="rId2" Type="http://schemas.openxmlformats.org/officeDocument/2006/relationships/customXml" Target="../ink/ink3.xml"/><Relationship Id="rId12" Type="http://schemas.openxmlformats.org/officeDocument/2006/relationships/slideLayout" Target="../slideLayouts/slideLayout2.xml"/><Relationship Id="rId11" Type="http://schemas.openxmlformats.org/officeDocument/2006/relationships/image" Target="../media/image25.png"/><Relationship Id="rId10" Type="http://schemas.openxmlformats.org/officeDocument/2006/relationships/customXml" Target="../ink/ink7.xml"/><Relationship Id="rId1" Type="http://schemas.openxmlformats.org/officeDocument/2006/relationships/image" Target="../media/image20.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nsa.smm.lt/egzaminai-ir-pasiekimu-patikrinimai/2024-2025-m-pasiekimu-patikrinimai/lietuviu-kalba/" TargetMode="Externa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hyperlink" Target="https://www.nsa.smm.lt/wp-content/uploads/2024/08/2024-2025-Informacija-lietuviu-kalbos-ir-literaturos-dalyko-mokytojams-1.pdf" TargetMode="Externa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png"/><Relationship Id="rId1"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hyperlink" Target="https://www.nsa.smm.lt/wp-content/uploads/2023/08/LKL-BE_Uzduotys_isplestiniam_ir_bendrajam_kursui_2023.pdf" TargetMode="External"/><Relationship Id="rId2" Type="http://schemas.openxmlformats.org/officeDocument/2006/relationships/hyperlink" Target="https://www.nsa.smm.lt/wp-content/uploads/2023/12/VBE-rasymo-uzduociu-vertinimo-instrukcijos-paaiskinimas_20231117.pdf" TargetMode="External"/><Relationship Id="rId1" Type="http://schemas.openxmlformats.org/officeDocument/2006/relationships/hyperlink" Target="https://www.nsa.smm.lt/wp-content/uploads/2023/12/LKL_BE-rasymo-uzduociu-turinio-ir-kalbos-taisyklingumo-vertinimo-instrukcija-lenteles_2023.pd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customXml" Target="../ink/ink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s://emokykla.lt/bendrosios-programos/pagrindinis-ugdymas/22?ach-1=6&amp;ach-2=6&amp;ach-3=6&amp;ach-4=6&amp;clases=3677,3658&amp;educations=&amp;st=3&amp;types=7&amp;ct=6"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691" y="199098"/>
            <a:ext cx="11878491" cy="6540137"/>
          </a:xfrm>
          <a:prstGeom prst="rect">
            <a:avLst/>
          </a:prstGeom>
          <a:solidFill>
            <a:srgbClr val="006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927745" y="1310076"/>
            <a:ext cx="2214459" cy="801859"/>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651" y="5472627"/>
            <a:ext cx="1296780" cy="1423295"/>
          </a:xfrm>
          <a:prstGeom prst="rect">
            <a:avLst/>
          </a:prstGeom>
        </p:spPr>
      </p:pic>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61267"/>
          <a:stretch>
            <a:fillRect/>
          </a:stretch>
        </p:blipFill>
        <p:spPr>
          <a:xfrm>
            <a:off x="11677479" y="802656"/>
            <a:ext cx="502279" cy="1423295"/>
          </a:xfrm>
          <a:prstGeom prst="rect">
            <a:avLst/>
          </a:prstGeom>
        </p:spPr>
      </p:pic>
      <p:sp>
        <p:nvSpPr>
          <p:cNvPr id="2" name="Title 1"/>
          <p:cNvSpPr>
            <a:spLocks noGrp="1"/>
          </p:cNvSpPr>
          <p:nvPr>
            <p:ph type="ctrTitle"/>
          </p:nvPr>
        </p:nvSpPr>
        <p:spPr>
          <a:xfrm>
            <a:off x="1491342" y="1514303"/>
            <a:ext cx="9688286" cy="2387600"/>
          </a:xfrm>
        </p:spPr>
        <p:txBody>
          <a:bodyPr>
            <a:noAutofit/>
          </a:bodyPr>
          <a:lstStyle/>
          <a:p>
            <a:r>
              <a:rPr lang="lt-LT" sz="4000" dirty="0">
                <a:solidFill>
                  <a:schemeClr val="bg1"/>
                </a:solidFill>
                <a:latin typeface="Arial" panose="020B0604020202020204" pitchFamily="34" charset="0"/>
                <a:cs typeface="Arial" panose="020B0604020202020204" pitchFamily="34" charset="0"/>
              </a:rPr>
              <a:t>Pasiruošimo VBE II daliai konsultacija:</a:t>
            </a:r>
            <a:br>
              <a:rPr lang="lt-LT" sz="4000" dirty="0">
                <a:solidFill>
                  <a:schemeClr val="bg1"/>
                </a:solidFill>
                <a:latin typeface="Arial" panose="020B0604020202020204" pitchFamily="34" charset="0"/>
                <a:cs typeface="Arial" panose="020B0604020202020204" pitchFamily="34" charset="0"/>
              </a:rPr>
            </a:br>
            <a:r>
              <a:rPr lang="lt-LT" sz="4000" dirty="0" smtClean="0">
                <a:solidFill>
                  <a:schemeClr val="bg1"/>
                </a:solidFill>
                <a:latin typeface="Arial" panose="020B0604020202020204" pitchFamily="34" charset="0"/>
                <a:cs typeface="Arial" panose="020B0604020202020204" pitchFamily="34" charset="0"/>
              </a:rPr>
              <a:t>Grožinio </a:t>
            </a:r>
            <a:r>
              <a:rPr lang="lt-LT" sz="4000" dirty="0">
                <a:solidFill>
                  <a:schemeClr val="bg1"/>
                </a:solidFill>
                <a:latin typeface="Arial" panose="020B0604020202020204" pitchFamily="34" charset="0"/>
                <a:cs typeface="Arial" panose="020B0604020202020204" pitchFamily="34" charset="0"/>
              </a:rPr>
              <a:t>teksto interpretavimas </a:t>
            </a:r>
            <a:endParaRPr lang="lt-LT" sz="40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918" y="437163"/>
            <a:ext cx="10282334" cy="1483035"/>
          </a:xfrm>
          <a:prstGeom prst="rect">
            <a:avLst/>
          </a:prstGeom>
        </p:spPr>
        <p:txBody>
          <a:bodyPr wrap="square">
            <a:spAutoFit/>
          </a:bodyPr>
          <a:lstStyle/>
          <a:p>
            <a:pPr lvl="0" algn="ctr">
              <a:lnSpc>
                <a:spcPct val="107000"/>
              </a:lnSpc>
              <a:spcAft>
                <a:spcPts val="800"/>
              </a:spcAft>
            </a:pPr>
            <a:r>
              <a:rPr lang="lt-LT" sz="2400" b="1" i="1" dirty="0">
                <a:solidFill>
                  <a:prstClr val="black"/>
                </a:solidFill>
                <a:latin typeface="Arial" panose="020B0604020202020204" pitchFamily="34" charset="0"/>
                <a:ea typeface="Calibri" panose="020F0502020204030204" pitchFamily="34" charset="0"/>
                <a:cs typeface="Arial" panose="020B0604020202020204" pitchFamily="34" charset="0"/>
              </a:rPr>
              <a:t>Lietuvių kalbos ir literatūros valstybinio brandos egzamino II dalis</a:t>
            </a:r>
            <a:endParaRPr lang="lt-LT" sz="2400" b="1" i="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ctr">
              <a:lnSpc>
                <a:spcPct val="107000"/>
              </a:lnSpc>
              <a:spcAft>
                <a:spcPts val="800"/>
              </a:spcAft>
            </a:pPr>
            <a:r>
              <a:rPr lang="lt-LT" sz="2400" b="1" i="1" dirty="0">
                <a:solidFill>
                  <a:prstClr val="black"/>
                </a:solidFill>
                <a:latin typeface="Arial" panose="020B0604020202020204" pitchFamily="34" charset="0"/>
                <a:ea typeface="Calibri" panose="020F0502020204030204" pitchFamily="34" charset="0"/>
                <a:cs typeface="Arial" panose="020B0604020202020204" pitchFamily="34" charset="0"/>
              </a:rPr>
              <a:t>Grožinio teksto interpretavimas</a:t>
            </a:r>
            <a:endParaRPr lang="lt-LT" sz="2400" b="1" i="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ctr">
              <a:lnSpc>
                <a:spcPct val="107000"/>
              </a:lnSpc>
              <a:spcAft>
                <a:spcPts val="800"/>
              </a:spcAft>
            </a:pPr>
            <a:r>
              <a:rPr lang="lt-LT" sz="2400" b="1" i="1" dirty="0">
                <a:solidFill>
                  <a:prstClr val="black"/>
                </a:solidFill>
                <a:latin typeface="Arial" panose="020B0604020202020204" pitchFamily="34" charset="0"/>
                <a:ea typeface="Calibri" panose="020F0502020204030204" pitchFamily="34" charset="0"/>
                <a:cs typeface="Arial" panose="020B0604020202020204" pitchFamily="34" charset="0"/>
              </a:rPr>
              <a:t>Užduoties pobūdis</a:t>
            </a:r>
            <a:endParaRPr lang="lt-LT" sz="2400" b="1"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783771" y="2686956"/>
            <a:ext cx="9899780" cy="2677656"/>
          </a:xfrm>
          <a:prstGeom prst="rect">
            <a:avLst/>
          </a:prstGeom>
        </p:spPr>
        <p:txBody>
          <a:bodyPr wrap="square">
            <a:spAutoFit/>
          </a:bodyPr>
          <a:lstStyle/>
          <a:p>
            <a:pPr algn="just">
              <a:lnSpc>
                <a:spcPct val="150000"/>
              </a:lnSpc>
              <a:spcAft>
                <a:spcPts val="0"/>
              </a:spcAft>
            </a:pPr>
            <a:r>
              <a:rPr lang="lt-LT" sz="2000" b="1" dirty="0">
                <a:latin typeface="Arial" panose="020B0604020202020204" pitchFamily="34" charset="0"/>
                <a:ea typeface="Calibri" panose="020F0502020204030204" pitchFamily="34" charset="0"/>
                <a:cs typeface="Arial" panose="020B0604020202020204" pitchFamily="34" charset="0"/>
              </a:rPr>
              <a:t>Teksto interpretacija </a:t>
            </a:r>
            <a:r>
              <a:rPr lang="lt-LT" sz="2000" dirty="0">
                <a:latin typeface="Arial" panose="020B0604020202020204" pitchFamily="34" charset="0"/>
                <a:ea typeface="Calibri" panose="020F0502020204030204" pitchFamily="34" charset="0"/>
                <a:cs typeface="Arial" panose="020B0604020202020204" pitchFamily="34" charset="0"/>
              </a:rPr>
              <a:t>– teksto analize pagrįstas literatūros kūrinio ar jo fragmento aptarimas, kurio tikslas – </a:t>
            </a:r>
            <a:r>
              <a:rPr lang="lt-LT" sz="24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išryškinus kūrinio (fragmento) </a:t>
            </a:r>
            <a:r>
              <a:rPr lang="lt-LT" sz="2000" dirty="0">
                <a:latin typeface="Arial" panose="020B0604020202020204" pitchFamily="34" charset="0"/>
                <a:ea typeface="Calibri" panose="020F0502020204030204" pitchFamily="34" charset="0"/>
                <a:cs typeface="Arial" panose="020B0604020202020204" pitchFamily="34" charset="0"/>
              </a:rPr>
              <a:t>struktūros, turinio, raiškos, žanro, idėjų ir konteksto (biografinio, kultūros, literatūros, istorinio ar kt.) </a:t>
            </a:r>
            <a:r>
              <a:rPr lang="lt-LT" sz="24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specifiškumą</a:t>
            </a:r>
            <a:r>
              <a:rPr lang="lt-LT" sz="2000" dirty="0">
                <a:latin typeface="Arial" panose="020B0604020202020204" pitchFamily="34" charset="0"/>
                <a:ea typeface="Calibri" panose="020F0502020204030204" pitchFamily="34" charset="0"/>
                <a:cs typeface="Arial" panose="020B0604020202020204" pitchFamily="34" charset="0"/>
              </a:rPr>
              <a:t>, </a:t>
            </a:r>
            <a:r>
              <a:rPr lang="lt-LT" sz="24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atskleisti savitą</a:t>
            </a:r>
            <a:r>
              <a:rPr lang="lt-LT" sz="2000" dirty="0">
                <a:latin typeface="Arial" panose="020B0604020202020204" pitchFamily="34" charset="0"/>
                <a:ea typeface="Calibri" panose="020F0502020204030204" pitchFamily="34" charset="0"/>
                <a:cs typeface="Arial" panose="020B0604020202020204" pitchFamily="34" charset="0"/>
              </a:rPr>
              <a:t> literatūros kūrinio (fragmento) </a:t>
            </a:r>
            <a:r>
              <a:rPr lang="lt-LT" sz="24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prasmę</a:t>
            </a:r>
            <a:r>
              <a:rPr lang="lt-LT" sz="2000" dirty="0">
                <a:latin typeface="Arial" panose="020B0604020202020204" pitchFamily="34" charset="0"/>
                <a:ea typeface="Calibri" panose="020F0502020204030204" pitchFamily="34" charset="0"/>
                <a:cs typeface="Arial" panose="020B0604020202020204" pitchFamily="34" charset="0"/>
              </a:rPr>
              <a:t> ar tam tikrą </a:t>
            </a:r>
            <a:r>
              <a:rPr lang="lt-LT" sz="24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prasmės aspektą</a:t>
            </a:r>
            <a:r>
              <a:rPr lang="lt-LT" sz="2000" dirty="0">
                <a:latin typeface="Arial" panose="020B0604020202020204" pitchFamily="34" charset="0"/>
                <a:ea typeface="Calibri" panose="020F0502020204030204" pitchFamily="34" charset="0"/>
                <a:cs typeface="Arial" panose="020B0604020202020204" pitchFamily="34" charset="0"/>
              </a:rPr>
              <a:t>.</a:t>
            </a:r>
            <a:r>
              <a:rPr lang="lt-LT" dirty="0">
                <a:latin typeface="Arial" panose="020B0604020202020204" pitchFamily="34" charset="0"/>
                <a:ea typeface="Calibri" panose="020F0502020204030204" pitchFamily="34" charset="0"/>
                <a:cs typeface="Arial" panose="020B0604020202020204" pitchFamily="34" charset="0"/>
              </a:rPr>
              <a:t> </a:t>
            </a:r>
            <a:r>
              <a:rPr lang="lt-LT" sz="1050" dirty="0">
                <a:latin typeface="Arial" panose="020B0604020202020204" pitchFamily="34" charset="0"/>
                <a:ea typeface="Calibri" panose="020F0502020204030204" pitchFamily="34" charset="0"/>
                <a:cs typeface="Arial" panose="020B0604020202020204" pitchFamily="34" charset="0"/>
              </a:rPr>
              <a:t>(</a:t>
            </a:r>
            <a:r>
              <a:rPr lang="lt-LT" sz="1050" i="1" dirty="0">
                <a:latin typeface="Arial" panose="020B0604020202020204" pitchFamily="34" charset="0"/>
                <a:ea typeface="Calibri" panose="020F0502020204030204" pitchFamily="34" charset="0"/>
                <a:cs typeface="Arial" panose="020B0604020202020204" pitchFamily="34" charset="0"/>
              </a:rPr>
              <a:t>VBE rašymo užduočių vertinimo instrukcijos paaiškinimas</a:t>
            </a:r>
            <a:r>
              <a:rPr lang="lt-LT" sz="1050" dirty="0">
                <a:latin typeface="Arial" panose="020B0604020202020204" pitchFamily="34" charset="0"/>
                <a:ea typeface="Calibri" panose="020F0502020204030204" pitchFamily="34" charset="0"/>
                <a:cs typeface="Arial" panose="020B0604020202020204" pitchFamily="34" charset="0"/>
              </a:rPr>
              <a:t>, 2023)</a:t>
            </a:r>
            <a:endParaRPr lang="lt-LT" sz="105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781" y="1313509"/>
            <a:ext cx="10263673" cy="1483035"/>
          </a:xfrm>
          <a:prstGeom prst="rect">
            <a:avLst/>
          </a:prstGeom>
        </p:spPr>
        <p:txBody>
          <a:bodyPr wrap="square">
            <a:spAutoFit/>
          </a:bodyPr>
          <a:lstStyle/>
          <a:p>
            <a:pPr lvl="0" algn="ctr">
              <a:lnSpc>
                <a:spcPct val="107000"/>
              </a:lnSpc>
              <a:spcAft>
                <a:spcPts val="800"/>
              </a:spcAft>
            </a:pPr>
            <a:r>
              <a:rPr lang="lt-LT" sz="2400" b="1" i="1" dirty="0">
                <a:solidFill>
                  <a:prstClr val="black"/>
                </a:solidFill>
                <a:latin typeface="Arial" panose="020B0604020202020204" pitchFamily="34" charset="0"/>
                <a:ea typeface="Calibri" panose="020F0502020204030204" pitchFamily="34" charset="0"/>
                <a:cs typeface="Arial" panose="020B0604020202020204" pitchFamily="34" charset="0"/>
              </a:rPr>
              <a:t>Lietuvių kalbos ir literatūros valstybinio brandos egzamino II dalis</a:t>
            </a:r>
            <a:endParaRPr lang="lt-LT" sz="2400" b="1" i="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ctr">
              <a:lnSpc>
                <a:spcPct val="107000"/>
              </a:lnSpc>
              <a:spcAft>
                <a:spcPts val="800"/>
              </a:spcAft>
            </a:pPr>
            <a:r>
              <a:rPr lang="lt-LT" sz="2400" b="1" i="1" dirty="0">
                <a:solidFill>
                  <a:prstClr val="black"/>
                </a:solidFill>
                <a:latin typeface="Arial" panose="020B0604020202020204" pitchFamily="34" charset="0"/>
                <a:ea typeface="Calibri" panose="020F0502020204030204" pitchFamily="34" charset="0"/>
                <a:cs typeface="Arial" panose="020B0604020202020204" pitchFamily="34" charset="0"/>
              </a:rPr>
              <a:t>Grožinio teksto interpretavimas</a:t>
            </a:r>
            <a:endParaRPr lang="lt-LT" sz="2400" b="1" i="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ctr">
              <a:lnSpc>
                <a:spcPct val="107000"/>
              </a:lnSpc>
              <a:spcAft>
                <a:spcPts val="800"/>
              </a:spcAft>
            </a:pPr>
            <a:r>
              <a:rPr lang="lt-LT" sz="2400" b="1" i="1" dirty="0">
                <a:solidFill>
                  <a:prstClr val="black"/>
                </a:solidFill>
                <a:latin typeface="Arial" panose="020B0604020202020204" pitchFamily="34" charset="0"/>
                <a:ea typeface="Calibri" panose="020F0502020204030204" pitchFamily="34" charset="0"/>
                <a:cs typeface="Arial" panose="020B0604020202020204" pitchFamily="34" charset="0"/>
              </a:rPr>
              <a:t>Užduoties pobūdis</a:t>
            </a:r>
            <a:endParaRPr lang="lt-LT" sz="2400" b="1"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709127" y="3527918"/>
            <a:ext cx="9871786" cy="1263936"/>
          </a:xfrm>
          <a:prstGeom prst="rect">
            <a:avLst/>
          </a:prstGeom>
        </p:spPr>
        <p:txBody>
          <a:bodyPr wrap="square">
            <a:spAutoFit/>
          </a:bodyPr>
          <a:lstStyle/>
          <a:p>
            <a:pPr algn="ctr">
              <a:lnSpc>
                <a:spcPct val="107000"/>
              </a:lnSpc>
              <a:spcAft>
                <a:spcPts val="800"/>
              </a:spcAft>
            </a:pPr>
            <a:r>
              <a:rPr lang="lt-LT" sz="2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Literatūrinis</a:t>
            </a:r>
            <a:r>
              <a:rPr lang="lt-LT" sz="2000" b="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lt-LT" sz="2000" dirty="0">
                <a:latin typeface="Arial" panose="020B0604020202020204" pitchFamily="34" charset="0"/>
                <a:ea typeface="Calibri" panose="020F0502020204030204" pitchFamily="34" charset="0"/>
                <a:cs typeface="Arial" panose="020B0604020202020204" pitchFamily="34" charset="0"/>
              </a:rPr>
              <a:t>rašinys                    </a:t>
            </a:r>
            <a:r>
              <a:rPr lang="lt-LT" sz="2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grožinio teksto</a:t>
            </a:r>
            <a:r>
              <a:rPr lang="lt-LT" sz="2000" dirty="0">
                <a:latin typeface="Arial" panose="020B0604020202020204" pitchFamily="34" charset="0"/>
                <a:ea typeface="Calibri" panose="020F0502020204030204" pitchFamily="34" charset="0"/>
                <a:cs typeface="Arial" panose="020B0604020202020204" pitchFamily="34" charset="0"/>
              </a:rPr>
              <a:t> interpretavimas </a:t>
            </a:r>
            <a:endParaRPr lang="lt-LT" sz="20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lt-LT" sz="2000" dirty="0">
                <a:latin typeface="Arial" panose="020B0604020202020204" pitchFamily="34" charset="0"/>
                <a:ea typeface="Calibri" panose="020F0502020204030204" pitchFamily="34" charset="0"/>
                <a:cs typeface="Arial" panose="020B0604020202020204" pitchFamily="34" charset="0"/>
              </a:rPr>
              <a:t> </a:t>
            </a:r>
            <a:endParaRPr lang="lt-LT" sz="20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lt-LT"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lt-LT"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4" name="Arrow: Striped Right 11"/>
          <p:cNvSpPr/>
          <p:nvPr/>
        </p:nvSpPr>
        <p:spPr>
          <a:xfrm>
            <a:off x="4688009" y="3527918"/>
            <a:ext cx="761067" cy="445345"/>
          </a:xfrm>
          <a:prstGeom prst="stripedRightArrow">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580" y="446493"/>
            <a:ext cx="10366310" cy="985270"/>
          </a:xfrm>
          <a:prstGeom prst="rect">
            <a:avLst/>
          </a:prstGeom>
        </p:spPr>
        <p:txBody>
          <a:bodyPr wrap="square">
            <a:spAutoFit/>
          </a:bodyPr>
          <a:lstStyle/>
          <a:p>
            <a:pPr lvl="0" algn="ctr">
              <a:lnSpc>
                <a:spcPct val="107000"/>
              </a:lnSpc>
              <a:spcAft>
                <a:spcPts val="800"/>
              </a:spcAft>
            </a:pPr>
            <a:r>
              <a:rPr lang="lt-LT" sz="2400" b="1" i="1" dirty="0">
                <a:solidFill>
                  <a:prstClr val="black"/>
                </a:solidFill>
                <a:latin typeface="Arial" panose="020B0604020202020204" pitchFamily="34" charset="0"/>
                <a:ea typeface="Calibri" panose="020F0502020204030204" pitchFamily="34" charset="0"/>
                <a:cs typeface="Arial" panose="020B0604020202020204" pitchFamily="34" charset="0"/>
              </a:rPr>
              <a:t>Lietuvių kalbos ir literatūros valstybinio brandos egzamino II dalis</a:t>
            </a:r>
            <a:endParaRPr lang="lt-LT" sz="2400" b="1" i="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ctr">
              <a:lnSpc>
                <a:spcPct val="107000"/>
              </a:lnSpc>
              <a:spcAft>
                <a:spcPts val="800"/>
              </a:spcAft>
            </a:pPr>
            <a:r>
              <a:rPr lang="lt-LT" sz="2400" b="1" i="1" dirty="0">
                <a:solidFill>
                  <a:prstClr val="black"/>
                </a:solidFill>
                <a:latin typeface="Arial" panose="020B0604020202020204" pitchFamily="34" charset="0"/>
                <a:ea typeface="Calibri" panose="020F0502020204030204" pitchFamily="34" charset="0"/>
                <a:cs typeface="Arial" panose="020B0604020202020204" pitchFamily="34" charset="0"/>
              </a:rPr>
              <a:t>Grožinio teksto </a:t>
            </a:r>
            <a:r>
              <a:rPr lang="lt-LT" sz="2400" b="1" i="1" dirty="0" smtClean="0">
                <a:solidFill>
                  <a:prstClr val="black"/>
                </a:solidFill>
                <a:latin typeface="Arial" panose="020B0604020202020204" pitchFamily="34" charset="0"/>
                <a:ea typeface="Calibri" panose="020F0502020204030204" pitchFamily="34" charset="0"/>
                <a:cs typeface="Arial" panose="020B0604020202020204" pitchFamily="34" charset="0"/>
              </a:rPr>
              <a:t>interpretavimas</a:t>
            </a:r>
            <a:endParaRPr lang="lt-LT" sz="2400" b="1"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e 2"/>
          <p:cNvGraphicFramePr>
            <a:graphicFrameLocks noGrp="1"/>
          </p:cNvGraphicFramePr>
          <p:nvPr/>
        </p:nvGraphicFramePr>
        <p:xfrm>
          <a:off x="923728" y="2105687"/>
          <a:ext cx="10468949" cy="3891852"/>
        </p:xfrm>
        <a:graphic>
          <a:graphicData uri="http://schemas.openxmlformats.org/drawingml/2006/table">
            <a:tbl>
              <a:tblPr firstRow="1" firstCol="1" bandRow="1"/>
              <a:tblGrid>
                <a:gridCol w="4429916"/>
                <a:gridCol w="1008122"/>
                <a:gridCol w="5030911"/>
              </a:tblGrid>
              <a:tr h="2813289">
                <a:tc>
                  <a:txBody>
                    <a:bodyPr/>
                    <a:lstStyle/>
                    <a:p>
                      <a:pPr algn="just">
                        <a:lnSpc>
                          <a:spcPct val="107000"/>
                        </a:lnSpc>
                        <a:spcAft>
                          <a:spcPts val="0"/>
                        </a:spcAft>
                      </a:pPr>
                      <a:r>
                        <a:rPr lang="lt-LT" sz="2000" dirty="0">
                          <a:effectLst/>
                          <a:latin typeface="Arial" panose="020B0604020202020204" pitchFamily="34" charset="0"/>
                          <a:ea typeface="Calibri" panose="020F0502020204030204" pitchFamily="34" charset="0"/>
                          <a:cs typeface="Arial" panose="020B0604020202020204" pitchFamily="34" charset="0"/>
                        </a:rPr>
                        <a:t>Privalu rašyti </a:t>
                      </a:r>
                      <a:r>
                        <a:rPr lang="lt-LT" sz="2000" dirty="0">
                          <a:solidFill>
                            <a:schemeClr val="accent4">
                              <a:lumMod val="50000"/>
                            </a:schemeClr>
                          </a:solidFill>
                          <a:effectLst/>
                          <a:latin typeface="Arial" panose="020B0604020202020204" pitchFamily="34" charset="0"/>
                          <a:ea typeface="Calibri" panose="020F0502020204030204" pitchFamily="34" charset="0"/>
                          <a:cs typeface="Arial" panose="020B0604020202020204" pitchFamily="34" charset="0"/>
                        </a:rPr>
                        <a:t>apie dviejų autorių kūrybą</a:t>
                      </a:r>
                      <a:r>
                        <a:rPr lang="lt-LT" sz="2000" dirty="0">
                          <a:effectLst/>
                          <a:latin typeface="Arial" panose="020B0604020202020204" pitchFamily="34" charset="0"/>
                          <a:ea typeface="Calibri" panose="020F0502020204030204" pitchFamily="34" charset="0"/>
                          <a:cs typeface="Arial" panose="020B0604020202020204" pitchFamily="34" charset="0"/>
                        </a:rPr>
                        <a:t>: pagrindinį autorių pasirinkti iš privalomų autorių, kitą programinį autorių pasirinkti savo nuožiūra. </a:t>
                      </a:r>
                      <a:endParaRPr lang="lt-LT"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lt-LT" sz="2000" dirty="0">
                          <a:solidFill>
                            <a:schemeClr val="accent4">
                              <a:lumMod val="50000"/>
                            </a:schemeClr>
                          </a:solidFill>
                          <a:effectLst/>
                          <a:latin typeface="Arial" panose="020B0604020202020204" pitchFamily="34" charset="0"/>
                          <a:ea typeface="Calibri" panose="020F0502020204030204" pitchFamily="34" charset="0"/>
                          <a:cs typeface="Arial" panose="020B0604020202020204" pitchFamily="34" charset="0"/>
                        </a:rPr>
                        <a:t>Pasirinktą temą</a:t>
                      </a:r>
                      <a:r>
                        <a:rPr lang="lt-LT" sz="2000" dirty="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lt-LT" sz="2000" dirty="0">
                          <a:solidFill>
                            <a:schemeClr val="accent4">
                              <a:lumMod val="50000"/>
                            </a:schemeClr>
                          </a:solidFill>
                          <a:effectLst/>
                          <a:latin typeface="Arial" panose="020B0604020202020204" pitchFamily="34" charset="0"/>
                          <a:ea typeface="Calibri" panose="020F0502020204030204" pitchFamily="34" charset="0"/>
                          <a:cs typeface="Arial" panose="020B0604020202020204" pitchFamily="34" charset="0"/>
                        </a:rPr>
                        <a:t>reikalaujama</a:t>
                      </a:r>
                      <a:r>
                        <a:rPr lang="lt-LT" sz="2000" dirty="0">
                          <a:effectLst/>
                          <a:latin typeface="Arial" panose="020B0604020202020204" pitchFamily="34" charset="0"/>
                          <a:ea typeface="Calibri" panose="020F0502020204030204" pitchFamily="34" charset="0"/>
                          <a:cs typeface="Arial" panose="020B0604020202020204" pitchFamily="34" charset="0"/>
                        </a:rPr>
                        <a:t> atskleisti analizuojant kūrinius ir jų </a:t>
                      </a:r>
                      <a:r>
                        <a:rPr lang="lt-LT" sz="2000" b="1" dirty="0" smtClean="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kontekstus</a:t>
                      </a:r>
                      <a:r>
                        <a:rPr lang="lt-LT" sz="2000" dirty="0" smtClean="0">
                          <a:effectLst/>
                          <a:latin typeface="Arial" panose="020B0604020202020204" pitchFamily="34" charset="0"/>
                          <a:ea typeface="Calibri" panose="020F0502020204030204" pitchFamily="34" charset="0"/>
                          <a:cs typeface="Arial" panose="020B0604020202020204" pitchFamily="34" charset="0"/>
                        </a:rPr>
                        <a:t>. Svarbu</a:t>
                      </a:r>
                      <a:r>
                        <a:rPr lang="lt-LT" sz="2000" baseline="0" dirty="0" smtClean="0">
                          <a:effectLst/>
                          <a:latin typeface="Arial" panose="020B0604020202020204" pitchFamily="34" charset="0"/>
                          <a:ea typeface="Calibri" panose="020F0502020204030204" pitchFamily="34" charset="0"/>
                          <a:cs typeface="Arial" panose="020B0604020202020204" pitchFamily="34" charset="0"/>
                        </a:rPr>
                        <a:t> išanalizuoti du aspektus</a:t>
                      </a:r>
                      <a:endParaRPr lang="lt-LT"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lt-LT"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lt-LT"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lt-LT" sz="1100" dirty="0" smtClean="0">
                          <a:effectLst/>
                          <a:latin typeface="Arial" panose="020B0604020202020204" pitchFamily="34" charset="0"/>
                          <a:ea typeface="Calibri" panose="020F0502020204030204" pitchFamily="34" charset="0"/>
                          <a:cs typeface="Arial" panose="020B0604020202020204" pitchFamily="34" charset="0"/>
                        </a:rPr>
                        <a:t>(</a:t>
                      </a:r>
                      <a:r>
                        <a:rPr lang="lt-LT" sz="1100" i="1" dirty="0">
                          <a:effectLst/>
                          <a:latin typeface="Arial" panose="020B0604020202020204" pitchFamily="34" charset="0"/>
                          <a:ea typeface="Calibri" panose="020F0502020204030204" pitchFamily="34" charset="0"/>
                          <a:cs typeface="Arial" panose="020B0604020202020204" pitchFamily="34" charset="0"/>
                        </a:rPr>
                        <a:t>Lietuvių kalbos ir literatūros brandos egzamino programa</a:t>
                      </a:r>
                      <a:r>
                        <a:rPr lang="lt-LT" sz="1100" dirty="0">
                          <a:effectLst/>
                          <a:latin typeface="Arial" panose="020B0604020202020204" pitchFamily="34" charset="0"/>
                          <a:ea typeface="Calibri" panose="020F0502020204030204" pitchFamily="34" charset="0"/>
                          <a:cs typeface="Arial" panose="020B0604020202020204" pitchFamily="34" charset="0"/>
                        </a:rPr>
                        <a:t>, 2017) </a:t>
                      </a:r>
                      <a:endParaRPr lang="lt-LT"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lt-LT" sz="2000" dirty="0">
                          <a:effectLst/>
                          <a:latin typeface="Arial" panose="020B0604020202020204" pitchFamily="34" charset="0"/>
                          <a:ea typeface="Calibri" panose="020F0502020204030204" pitchFamily="34" charset="0"/>
                          <a:cs typeface="Arial" panose="020B0604020202020204" pitchFamily="34" charset="0"/>
                        </a:rPr>
                        <a:t> </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lt-LT" sz="2000" dirty="0">
                          <a:effectLst/>
                          <a:latin typeface="Arial" panose="020B0604020202020204" pitchFamily="34" charset="0"/>
                          <a:ea typeface="Calibri" panose="020F0502020204030204" pitchFamily="34" charset="0"/>
                          <a:cs typeface="Arial" panose="020B0604020202020204" pitchFamily="34" charset="0"/>
                        </a:rPr>
                        <a:t> </a:t>
                      </a:r>
                      <a:endParaRPr lang="lt-L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07000"/>
                        </a:lnSpc>
                        <a:spcAft>
                          <a:spcPts val="0"/>
                        </a:spcAft>
                      </a:pPr>
                      <a:r>
                        <a:rPr lang="lt-LT" sz="2000" dirty="0">
                          <a:effectLst/>
                          <a:latin typeface="Arial" panose="020B0604020202020204" pitchFamily="34" charset="0"/>
                          <a:ea typeface="Calibri" panose="020F0502020204030204" pitchFamily="34" charset="0"/>
                          <a:cs typeface="Arial" panose="020B0604020202020204" pitchFamily="34" charset="0"/>
                        </a:rPr>
                        <a:t>Teksto analize pagrįstas </a:t>
                      </a:r>
                      <a:r>
                        <a:rPr lang="lt-LT"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literatūros kūrinio ar jo fragmento</a:t>
                      </a:r>
                      <a:r>
                        <a:rPr lang="lt-LT" sz="2000" dirty="0">
                          <a:effectLst/>
                          <a:latin typeface="Arial" panose="020B0604020202020204" pitchFamily="34" charset="0"/>
                          <a:ea typeface="Calibri" panose="020F0502020204030204" pitchFamily="34" charset="0"/>
                          <a:cs typeface="Arial" panose="020B0604020202020204" pitchFamily="34" charset="0"/>
                        </a:rPr>
                        <a:t> aptarimas. </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lt-LT" sz="2000" dirty="0">
                          <a:effectLst/>
                          <a:latin typeface="Arial" panose="020B0604020202020204" pitchFamily="34" charset="0"/>
                          <a:ea typeface="Calibri" panose="020F0502020204030204" pitchFamily="34" charset="0"/>
                          <a:cs typeface="Arial" panose="020B0604020202020204" pitchFamily="34" charset="0"/>
                        </a:rPr>
                        <a:t> </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endParaRPr lang="lt-LT" sz="1800" b="0" i="0" u="none" strike="noStrike" kern="1200" baseline="0" dirty="0" smtClean="0">
                        <a:solidFill>
                          <a:schemeClr val="tx1"/>
                        </a:solidFill>
                        <a:latin typeface="+mn-lt"/>
                        <a:ea typeface="+mn-ea"/>
                        <a:cs typeface="+mn-cs"/>
                      </a:endParaRPr>
                    </a:p>
                    <a:p>
                      <a:pPr algn="just"/>
                      <a:r>
                        <a:rPr lang="lt-LT" sz="2000" b="0" i="0" u="none" strike="noStrike" kern="1200" baseline="0" dirty="0" smtClean="0">
                          <a:solidFill>
                            <a:schemeClr val="tx1"/>
                          </a:solidFill>
                          <a:latin typeface="Arial" panose="020B0604020202020204" pitchFamily="34" charset="0"/>
                          <a:ea typeface="+mn-ea"/>
                          <a:cs typeface="Arial" panose="020B0604020202020204" pitchFamily="34" charset="0"/>
                        </a:rPr>
                        <a:t>Aptarti literatūros kūrinį (fragmentą) arba konkretų (VIENĄ) interpretacinį aspektą platesniame </a:t>
                      </a:r>
                      <a:r>
                        <a:rPr lang="lt-LT" sz="2000" b="1" i="0" u="none" strike="noStrike" kern="1200" baseline="0" dirty="0" smtClean="0">
                          <a:solidFill>
                            <a:schemeClr val="accent3">
                              <a:lumMod val="50000"/>
                            </a:schemeClr>
                          </a:solidFill>
                          <a:latin typeface="Arial" panose="020B0604020202020204" pitchFamily="34" charset="0"/>
                          <a:ea typeface="+mn-ea"/>
                          <a:cs typeface="Arial" panose="020B0604020202020204" pitchFamily="34" charset="0"/>
                        </a:rPr>
                        <a:t>kontekste</a:t>
                      </a:r>
                      <a:r>
                        <a:rPr lang="lt-LT" sz="2000" b="0" i="0" u="none" strike="noStrike" kern="1200" baseline="0" dirty="0" smtClean="0">
                          <a:solidFill>
                            <a:schemeClr val="tx1"/>
                          </a:solidFill>
                          <a:latin typeface="Arial" panose="020B0604020202020204" pitchFamily="34" charset="0"/>
                          <a:ea typeface="+mn-ea"/>
                          <a:cs typeface="Arial" panose="020B0604020202020204" pitchFamily="34" charset="0"/>
                        </a:rPr>
                        <a:t>. Svarbūs teksto analizės </a:t>
                      </a:r>
                      <a:r>
                        <a:rPr lang="lt-LT" sz="2000" b="0" i="0" u="none" strike="noStrike" kern="1200" baseline="0" dirty="0" smtClean="0">
                          <a:solidFill>
                            <a:schemeClr val="accent6">
                              <a:lumMod val="75000"/>
                            </a:schemeClr>
                          </a:solidFill>
                          <a:latin typeface="Arial" panose="020B0604020202020204" pitchFamily="34" charset="0"/>
                          <a:ea typeface="+mn-ea"/>
                          <a:cs typeface="Arial" panose="020B0604020202020204" pitchFamily="34" charset="0"/>
                        </a:rPr>
                        <a:t>dėmenys (bent du, siekiant aukštesnio nei </a:t>
                      </a:r>
                      <a:r>
                        <a:rPr lang="en-US" altLang="lt-LT" sz="2000" b="0" i="0" u="none" strike="noStrike" kern="1200" baseline="0" dirty="0" smtClean="0">
                          <a:solidFill>
                            <a:schemeClr val="accent6">
                              <a:lumMod val="75000"/>
                            </a:schemeClr>
                          </a:solidFill>
                          <a:latin typeface="Arial" panose="020B0604020202020204" pitchFamily="34" charset="0"/>
                          <a:ea typeface="+mn-ea"/>
                          <a:cs typeface="Arial" panose="020B0604020202020204" pitchFamily="34" charset="0"/>
                        </a:rPr>
                        <a:t>2</a:t>
                      </a:r>
                      <a:r>
                        <a:rPr lang="lt-LT" sz="2000" b="0" i="0" u="none" strike="noStrike" kern="1200" baseline="0" dirty="0" smtClean="0">
                          <a:solidFill>
                            <a:schemeClr val="accent6">
                              <a:lumMod val="75000"/>
                            </a:schemeClr>
                          </a:solidFill>
                          <a:latin typeface="Arial" panose="020B0604020202020204" pitchFamily="34" charset="0"/>
                          <a:ea typeface="+mn-ea"/>
                          <a:cs typeface="Arial" panose="020B0604020202020204" pitchFamily="34" charset="0"/>
                        </a:rPr>
                        <a:t> taškai</a:t>
                      </a:r>
                      <a:r>
                        <a:rPr lang="en-US" altLang="lt-LT" sz="2000" b="0" i="0" u="none" strike="noStrike" kern="1200" baseline="0" dirty="0" smtClean="0">
                          <a:solidFill>
                            <a:schemeClr val="accent6">
                              <a:lumMod val="75000"/>
                            </a:schemeClr>
                          </a:solidFill>
                          <a:latin typeface="Arial" panose="020B0604020202020204" pitchFamily="34" charset="0"/>
                          <a:ea typeface="+mn-ea"/>
                          <a:cs typeface="Arial" panose="020B0604020202020204" pitchFamily="34" charset="0"/>
                        </a:rPr>
                        <a:t> </a:t>
                      </a:r>
                      <a:r>
                        <a:rPr lang="lt-LT" altLang="en-US" sz="2000" b="0" i="0" u="none" strike="noStrike" kern="1200" baseline="0" dirty="0" smtClean="0">
                          <a:solidFill>
                            <a:schemeClr val="accent6">
                              <a:lumMod val="75000"/>
                            </a:schemeClr>
                          </a:solidFill>
                          <a:latin typeface="Arial" panose="020B0604020202020204" pitchFamily="34" charset="0"/>
                          <a:ea typeface="+mn-ea"/>
                          <a:cs typeface="Arial" panose="020B0604020202020204" pitchFamily="34" charset="0"/>
                        </a:rPr>
                        <a:t>į</a:t>
                      </a:r>
                      <a:r>
                        <a:rPr lang="en-US" altLang="lt-LT" sz="2000" b="0" i="0" u="none" strike="noStrike" kern="1200" baseline="0" dirty="0" smtClean="0">
                          <a:solidFill>
                            <a:schemeClr val="accent6">
                              <a:lumMod val="75000"/>
                            </a:schemeClr>
                          </a:solidFill>
                          <a:latin typeface="Arial" panose="020B0604020202020204" pitchFamily="34" charset="0"/>
                          <a:ea typeface="+mn-ea"/>
                          <a:cs typeface="Arial" panose="020B0604020202020204" pitchFamily="34" charset="0"/>
                        </a:rPr>
                        <a:t>vertinimo u</a:t>
                      </a:r>
                      <a:r>
                        <a:rPr lang="lt-LT" altLang="en-US" sz="2000" b="0" i="0" u="none" strike="noStrike" kern="1200" baseline="0" dirty="0" smtClean="0">
                          <a:solidFill>
                            <a:schemeClr val="accent6">
                              <a:lumMod val="75000"/>
                            </a:schemeClr>
                          </a:solidFill>
                          <a:latin typeface="Arial" panose="020B0604020202020204" pitchFamily="34" charset="0"/>
                          <a:ea typeface="+mn-ea"/>
                          <a:cs typeface="Arial" panose="020B0604020202020204" pitchFamily="34" charset="0"/>
                        </a:rPr>
                        <a:t>ž teksto suvokimą, rėmimąsi kontekstu)</a:t>
                      </a:r>
                      <a:r>
                        <a:rPr lang="lt-LT" sz="2000" b="0" i="0" u="none" strike="noStrike" kern="1200" baseline="0" dirty="0" smtClean="0">
                          <a:solidFill>
                            <a:schemeClr val="accent6">
                              <a:lumMod val="75000"/>
                            </a:schemeClr>
                          </a:solidFill>
                          <a:latin typeface="Arial" panose="020B0604020202020204" pitchFamily="34" charset="0"/>
                          <a:ea typeface="+mn-ea"/>
                          <a:cs typeface="Arial" panose="020B0604020202020204" pitchFamily="34" charset="0"/>
                        </a:rPr>
                        <a:t>.</a:t>
                      </a:r>
                      <a:endParaRPr lang="lt-LT" sz="2000" b="0" i="0" u="none" strike="noStrike" kern="1200" baseline="0" dirty="0" smtClean="0">
                        <a:solidFill>
                          <a:schemeClr val="accent6">
                            <a:lumMod val="75000"/>
                          </a:schemeClr>
                        </a:solidFill>
                        <a:latin typeface="Arial" panose="020B0604020202020204" pitchFamily="34" charset="0"/>
                        <a:ea typeface="+mn-ea"/>
                        <a:cs typeface="Arial" panose="020B0604020202020204" pitchFamily="34" charset="0"/>
                      </a:endParaRPr>
                    </a:p>
                    <a:p>
                      <a:pPr algn="just"/>
                      <a:r>
                        <a:rPr lang="lt-LT" sz="2000" b="0" i="0" u="none" strike="noStrike" kern="1200" baseline="0" dirty="0" smtClean="0">
                          <a:solidFill>
                            <a:schemeClr val="tx1"/>
                          </a:solidFill>
                          <a:latin typeface="Arial" panose="020B0604020202020204" pitchFamily="34" charset="0"/>
                          <a:ea typeface="+mn-ea"/>
                          <a:cs typeface="Arial" panose="020B0604020202020204" pitchFamily="34" charset="0"/>
                        </a:rPr>
                        <a:t> </a:t>
                      </a:r>
                      <a:endParaRPr lang="lt-LT" sz="2000" b="0" i="0" u="none" strike="noStrike" kern="1200" baseline="0" dirty="0" smtClean="0">
                        <a:solidFill>
                          <a:srgbClr val="FF0000"/>
                        </a:solidFill>
                        <a:latin typeface="Arial" panose="020B0604020202020204" pitchFamily="34" charset="0"/>
                        <a:ea typeface="+mn-ea"/>
                        <a:cs typeface="Arial" panose="020B0604020202020204" pitchFamily="34" charset="0"/>
                      </a:endParaRPr>
                    </a:p>
                    <a:p>
                      <a:pPr algn="just"/>
                      <a:endParaRPr lang="lt-LT" sz="2000" b="0" i="0" u="none" strike="noStrike" kern="1200" baseline="0" dirty="0" smtClean="0">
                        <a:solidFill>
                          <a:srgbClr val="FF0000"/>
                        </a:solidFill>
                        <a:latin typeface="Arial" panose="020B0604020202020204" pitchFamily="34" charset="0"/>
                        <a:ea typeface="+mn-ea"/>
                        <a:cs typeface="Arial" panose="020B0604020202020204" pitchFamily="34" charset="0"/>
                      </a:endParaRPr>
                    </a:p>
                    <a:p>
                      <a:pPr algn="just"/>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lt-LT" sz="1100" dirty="0">
                          <a:effectLst/>
                          <a:latin typeface="Arial" panose="020B0604020202020204" pitchFamily="34" charset="0"/>
                          <a:ea typeface="Calibri" panose="020F0502020204030204" pitchFamily="34" charset="0"/>
                          <a:cs typeface="Arial" panose="020B0604020202020204" pitchFamily="34" charset="0"/>
                        </a:rPr>
                        <a:t>(</a:t>
                      </a:r>
                      <a:r>
                        <a:rPr lang="lt-LT" sz="1100" i="1" dirty="0">
                          <a:effectLst/>
                          <a:latin typeface="Arial" panose="020B0604020202020204" pitchFamily="34" charset="0"/>
                          <a:ea typeface="Calibri" panose="020F0502020204030204" pitchFamily="34" charset="0"/>
                          <a:cs typeface="Arial" panose="020B0604020202020204" pitchFamily="34" charset="0"/>
                        </a:rPr>
                        <a:t>VBE rašymo užduočių vertinimo instrukcijos paaiškinimas</a:t>
                      </a:r>
                      <a:r>
                        <a:rPr lang="lt-LT" sz="1100" dirty="0">
                          <a:effectLst/>
                          <a:latin typeface="Arial" panose="020B0604020202020204" pitchFamily="34" charset="0"/>
                          <a:ea typeface="Calibri" panose="020F0502020204030204" pitchFamily="34" charset="0"/>
                          <a:cs typeface="Arial" panose="020B0604020202020204" pitchFamily="34" charset="0"/>
                        </a:rPr>
                        <a:t>, 2023)</a:t>
                      </a:r>
                      <a:endParaRPr lang="lt-LT"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lt-LT" sz="2000" dirty="0">
                          <a:effectLst/>
                          <a:latin typeface="Arial" panose="020B0604020202020204" pitchFamily="34" charset="0"/>
                          <a:ea typeface="Calibri" panose="020F0502020204030204" pitchFamily="34" charset="0"/>
                          <a:cs typeface="Arial" panose="020B0604020202020204" pitchFamily="34" charset="0"/>
                        </a:rPr>
                        <a:t> </a:t>
                      </a:r>
                      <a:endParaRPr lang="lt-L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bl>
          </a:graphicData>
        </a:graphic>
      </p:graphicFrame>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6010277" y="1687481"/>
              <a:ext cx="5775798" cy="4454331"/>
            </p14:xfrm>
          </p:contentPart>
        </mc:Choice>
        <mc:Fallback xmlns="">
          <p:pic>
            <p:nvPicPr>
              <p:cNvPr id="4" name="Ink 3"/>
            </p:nvPicPr>
            <p:blipFill>
              <a:blip r:embed="rId2"/>
            </p:blipFill>
            <p:spPr>
              <a:xfrm>
                <a:off x="6010277" y="1687481"/>
                <a:ext cx="5775798" cy="4454331"/>
              </a:xfrm>
              <a:prstGeom prst="rect"/>
            </p:spPr>
          </p:pic>
        </mc:Fallback>
      </mc:AlternateContent>
      <p:sp>
        <p:nvSpPr>
          <p:cNvPr id="5" name="Arrow: Striped Right 11"/>
          <p:cNvSpPr/>
          <p:nvPr/>
        </p:nvSpPr>
        <p:spPr>
          <a:xfrm>
            <a:off x="4980270" y="5135159"/>
            <a:ext cx="761067" cy="445345"/>
          </a:xfrm>
          <a:prstGeom prst="stripedRightArrow">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1134" y="540890"/>
            <a:ext cx="10021078"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sz="2400" b="1" i="1" dirty="0">
              <a:solidFill>
                <a:prstClr val="black"/>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nvGraphicFramePr>
        <p:xfrm>
          <a:off x="578497" y="1788302"/>
          <a:ext cx="11066110" cy="3645853"/>
        </p:xfrm>
        <a:graphic>
          <a:graphicData uri="http://schemas.openxmlformats.org/drawingml/2006/table">
            <a:tbl>
              <a:tblPr firstRow="1" bandRow="1">
                <a:tableStyleId>{5C22544A-7EE6-4342-B048-85BDC9FD1C3A}</a:tableStyleId>
              </a:tblPr>
              <a:tblGrid>
                <a:gridCol w="5533055"/>
                <a:gridCol w="5533055"/>
              </a:tblGrid>
              <a:tr h="370840">
                <a:tc>
                  <a:txBody>
                    <a:bodyPr/>
                    <a:lstStyle/>
                    <a:p>
                      <a:pPr algn="ctr"/>
                      <a:r>
                        <a:rPr lang="lt-LT" dirty="0">
                          <a:latin typeface="Arial" panose="020B0604020202020204" pitchFamily="34" charset="0"/>
                          <a:cs typeface="Arial" panose="020B0604020202020204" pitchFamily="34" charset="0"/>
                        </a:rPr>
                        <a:t>Klausimas </a:t>
                      </a:r>
                      <a:endParaRPr lang="lt-LT" dirty="0">
                        <a:latin typeface="Arial" panose="020B0604020202020204" pitchFamily="34" charset="0"/>
                        <a:cs typeface="Arial" panose="020B0604020202020204" pitchFamily="34" charset="0"/>
                      </a:endParaRPr>
                    </a:p>
                  </a:txBody>
                  <a:tcPr/>
                </a:tc>
                <a:tc>
                  <a:txBody>
                    <a:bodyPr/>
                    <a:lstStyle/>
                    <a:p>
                      <a:pPr algn="ctr"/>
                      <a:r>
                        <a:rPr lang="lt-LT" dirty="0">
                          <a:latin typeface="Arial" panose="020B0604020202020204" pitchFamily="34" charset="0"/>
                          <a:cs typeface="Arial" panose="020B0604020202020204" pitchFamily="34" charset="0"/>
                        </a:rPr>
                        <a:t>Atsakymas</a:t>
                      </a:r>
                      <a:endParaRPr lang="lt-LT" dirty="0">
                        <a:latin typeface="Arial" panose="020B0604020202020204" pitchFamily="34" charset="0"/>
                        <a:cs typeface="Arial" panose="020B0604020202020204" pitchFamily="34" charset="0"/>
                      </a:endParaRPr>
                    </a:p>
                  </a:txBody>
                  <a:tcPr/>
                </a:tc>
              </a:tr>
              <a:tr h="370840">
                <a:tc>
                  <a:txBody>
                    <a:bodyPr/>
                    <a:lstStyle/>
                    <a:p>
                      <a:pPr marL="0" marR="0" lvl="0" indent="0" algn="just" defTabSz="914400" rtl="0" eaLnBrk="1" fontAlgn="auto" latinLnBrk="0" hangingPunct="1">
                        <a:lnSpc>
                          <a:spcPct val="107000"/>
                        </a:lnSpc>
                        <a:spcBef>
                          <a:spcPts val="1000"/>
                        </a:spcBef>
                        <a:spcAft>
                          <a:spcPts val="0"/>
                        </a:spcAft>
                        <a:buClrTx/>
                        <a:buSzTx/>
                        <a:buFont typeface="Arial" panose="020B0604020202020204" pitchFamily="34" charset="0"/>
                        <a:buNone/>
                        <a:defRPr/>
                      </a:pPr>
                      <a:r>
                        <a:rPr kumimoji="0" lang="lt-LT"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Kaip pasikeitė naujoji interpretacija nuo kažkada buvusios interpretacijos? </a:t>
                      </a:r>
                      <a:endParaRPr kumimoji="0" lang="lt-LT"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lt-LT" sz="1800" kern="100" dirty="0">
                          <a:effectLst/>
                          <a:latin typeface="Arial" panose="020B0604020202020204" pitchFamily="34" charset="0"/>
                          <a:ea typeface="Aptos" panose="020B0004020202020204" pitchFamily="34" charset="0"/>
                          <a:cs typeface="Arial" panose="020B0604020202020204" pitchFamily="34" charset="0"/>
                        </a:rPr>
                        <a:t>Po 2000 m. buvusi užduotis reikalavo pateikti kūrinio (ištraukos) interpretaciją autoriaus kūrybos kontekste. Naujoji užduotis reikalauja </a:t>
                      </a:r>
                      <a:r>
                        <a:rPr lang="lt-LT" sz="1800" b="1" kern="100" dirty="0">
                          <a:solidFill>
                            <a:schemeClr val="accent4">
                              <a:lumMod val="25000"/>
                            </a:schemeClr>
                          </a:solidFill>
                          <a:effectLst/>
                          <a:latin typeface="Arial" panose="020B0604020202020204" pitchFamily="34" charset="0"/>
                          <a:ea typeface="Aptos" panose="020B0004020202020204" pitchFamily="34" charset="0"/>
                          <a:cs typeface="Arial" panose="020B0604020202020204" pitchFamily="34" charset="0"/>
                        </a:rPr>
                        <a:t>pateikti interpretaciją užduotyje nurodytu arba paties mokinio pasiūlytu aspektu.</a:t>
                      </a:r>
                      <a:endParaRPr lang="lt-LT" sz="1800" b="1" kern="100" dirty="0">
                        <a:solidFill>
                          <a:schemeClr val="accent4">
                            <a:lumMod val="25000"/>
                          </a:schemeClr>
                        </a:solidFill>
                        <a:effectLst/>
                        <a:latin typeface="Arial" panose="020B0604020202020204" pitchFamily="34" charset="0"/>
                        <a:ea typeface="Aptos" panose="020B0004020202020204" pitchFamily="34" charset="0"/>
                        <a:cs typeface="Arial" panose="020B0604020202020204" pitchFamily="34" charset="0"/>
                      </a:endParaRPr>
                    </a:p>
                    <a:p>
                      <a:endParaRPr lang="lt-LT" u="sng" dirty="0"/>
                    </a:p>
                  </a:txBody>
                  <a:tcPr/>
                </a:tc>
              </a:tr>
              <a:tr h="370840">
                <a:tc>
                  <a:txBody>
                    <a:bodyPr/>
                    <a:lstStyle/>
                    <a:p>
                      <a:pPr marL="0" marR="0" lvl="0" indent="0" algn="l" defTabSz="914400" rtl="0" eaLnBrk="1" fontAlgn="auto" latinLnBrk="0" hangingPunct="1">
                        <a:lnSpc>
                          <a:spcPct val="107000"/>
                        </a:lnSpc>
                        <a:spcBef>
                          <a:spcPts val="1000"/>
                        </a:spcBef>
                        <a:spcAft>
                          <a:spcPts val="0"/>
                        </a:spcAft>
                        <a:buClrTx/>
                        <a:buSzTx/>
                        <a:buFont typeface="Arial" panose="020B0604020202020204" pitchFamily="34" charset="0"/>
                        <a:buNone/>
                        <a:defRPr/>
                      </a:pPr>
                      <a:r>
                        <a:rPr kumimoji="0" lang="lt-LT"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Ar galima mokyti interpretacijos pagal tai, kaip mokėme prieš 15 metų?</a:t>
                      </a:r>
                      <a:endParaRPr kumimoji="0" lang="lt-LT"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7000"/>
                        </a:lnSpc>
                        <a:spcBef>
                          <a:spcPts val="1000"/>
                        </a:spcBef>
                        <a:spcAft>
                          <a:spcPts val="0"/>
                        </a:spcAft>
                        <a:buClrTx/>
                        <a:buSzTx/>
                        <a:buFont typeface="Arial" panose="020B0604020202020204" pitchFamily="34" charset="0"/>
                        <a:buNone/>
                        <a:defRPr/>
                      </a:pPr>
                      <a:r>
                        <a:rPr kumimoji="0" lang="lt-LT" sz="1800" b="1" i="0" u="none" strike="noStrike" kern="100" cap="none" spc="0" normalizeH="0" baseline="0" noProof="0" dirty="0">
                          <a:ln>
                            <a:noFill/>
                          </a:ln>
                          <a:solidFill>
                            <a:schemeClr val="accent4">
                              <a:lumMod val="25000"/>
                            </a:schemeClr>
                          </a:solidFill>
                          <a:effectLst/>
                          <a:uLnTx/>
                          <a:uFillTx/>
                          <a:latin typeface="Arial" panose="020B0604020202020204" pitchFamily="34" charset="0"/>
                          <a:ea typeface="Aptos" panose="020B0004020202020204" pitchFamily="34" charset="0"/>
                          <a:cs typeface="Arial" panose="020B0604020202020204" pitchFamily="34" charset="0"/>
                        </a:rPr>
                        <a:t>Teksto analizės elementai nepasikeitė</a:t>
                      </a:r>
                      <a:r>
                        <a:rPr kumimoji="0" lang="lt-LT"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 tekstas nagrinėjamas taip pat, tik – tai yra nauja (</a:t>
                      </a:r>
                      <a:r>
                        <a:rPr kumimoji="0" lang="lt-LT" sz="1800" b="1"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NB</a:t>
                      </a:r>
                      <a:r>
                        <a:rPr kumimoji="0" lang="en-US" sz="1800" b="1"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a:t>
                      </a: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 –</a:t>
                      </a:r>
                      <a:r>
                        <a:rPr kumimoji="0" lang="lt-LT"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 interpretacija turi būti </a:t>
                      </a:r>
                      <a:r>
                        <a:rPr kumimoji="0" lang="en-US" sz="1800" b="1" i="0" u="none" strike="noStrike" kern="100" cap="none" spc="0" normalizeH="0" baseline="0" noProof="0" dirty="0" err="1">
                          <a:ln>
                            <a:noFill/>
                          </a:ln>
                          <a:solidFill>
                            <a:schemeClr val="accent4">
                              <a:lumMod val="25000"/>
                            </a:schemeClr>
                          </a:solidFill>
                          <a:effectLst/>
                          <a:uLnTx/>
                          <a:uFillTx/>
                          <a:latin typeface="Arial" panose="020B0604020202020204" pitchFamily="34" charset="0"/>
                          <a:ea typeface="Aptos" panose="020B0004020202020204" pitchFamily="34" charset="0"/>
                          <a:cs typeface="Arial" panose="020B0604020202020204" pitchFamily="34" charset="0"/>
                        </a:rPr>
                        <a:t>kryptinga</a:t>
                      </a: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 </a:t>
                      </a:r>
                      <a:r>
                        <a:rPr kumimoji="0" lang="en-US" sz="1800" b="1" i="0" u="none" strike="noStrike" kern="100" cap="none" spc="0" normalizeH="0" baseline="0" noProof="0" dirty="0" err="1">
                          <a:ln>
                            <a:noFill/>
                          </a:ln>
                          <a:solidFill>
                            <a:schemeClr val="accent4">
                              <a:lumMod val="25000"/>
                            </a:schemeClr>
                          </a:solidFill>
                          <a:effectLst/>
                          <a:uLnTx/>
                          <a:uFillTx/>
                          <a:latin typeface="Arial" panose="020B0604020202020204" pitchFamily="34" charset="0"/>
                          <a:ea typeface="Aptos" panose="020B0004020202020204" pitchFamily="34" charset="0"/>
                          <a:cs typeface="Arial" panose="020B0604020202020204" pitchFamily="34" charset="0"/>
                        </a:rPr>
                        <a:t>atverti</a:t>
                      </a:r>
                      <a:r>
                        <a:rPr kumimoji="0" lang="en-US" sz="1800" b="1" i="0" u="none" strike="noStrike" kern="100" cap="none" spc="0" normalizeH="0" baseline="0" noProof="0" dirty="0">
                          <a:ln>
                            <a:noFill/>
                          </a:ln>
                          <a:solidFill>
                            <a:schemeClr val="accent4">
                              <a:lumMod val="25000"/>
                            </a:schemeClr>
                          </a:solidFill>
                          <a:effectLst/>
                          <a:uLnTx/>
                          <a:uFillTx/>
                          <a:latin typeface="Arial" panose="020B0604020202020204" pitchFamily="34" charset="0"/>
                          <a:ea typeface="Aptos" panose="020B0004020202020204" pitchFamily="34" charset="0"/>
                          <a:cs typeface="Arial" panose="020B0604020202020204" pitchFamily="34" charset="0"/>
                        </a:rPr>
                        <a:t> tam </a:t>
                      </a:r>
                      <a:r>
                        <a:rPr kumimoji="0" lang="en-US" sz="1800" b="1" i="0" u="none" strike="noStrike" kern="100" cap="none" spc="0" normalizeH="0" baseline="0" noProof="0" dirty="0" err="1">
                          <a:ln>
                            <a:noFill/>
                          </a:ln>
                          <a:solidFill>
                            <a:schemeClr val="accent4">
                              <a:lumMod val="25000"/>
                            </a:schemeClr>
                          </a:solidFill>
                          <a:effectLst/>
                          <a:uLnTx/>
                          <a:uFillTx/>
                          <a:latin typeface="Arial" panose="020B0604020202020204" pitchFamily="34" charset="0"/>
                          <a:ea typeface="Aptos" panose="020B0004020202020204" pitchFamily="34" charset="0"/>
                          <a:cs typeface="Arial" panose="020B0604020202020204" pitchFamily="34" charset="0"/>
                        </a:rPr>
                        <a:t>tikr</a:t>
                      </a:r>
                      <a:r>
                        <a:rPr kumimoji="0" lang="lt-LT" sz="1800" b="1" i="0" u="none" strike="noStrike" kern="100" cap="none" spc="0" normalizeH="0" baseline="0" noProof="0" dirty="0">
                          <a:ln>
                            <a:noFill/>
                          </a:ln>
                          <a:solidFill>
                            <a:schemeClr val="accent4">
                              <a:lumMod val="25000"/>
                            </a:schemeClr>
                          </a:solidFill>
                          <a:effectLst/>
                          <a:uLnTx/>
                          <a:uFillTx/>
                          <a:latin typeface="Arial" panose="020B0604020202020204" pitchFamily="34" charset="0"/>
                          <a:ea typeface="Aptos" panose="020B0004020202020204" pitchFamily="34" charset="0"/>
                          <a:cs typeface="Arial" panose="020B0604020202020204" pitchFamily="34" charset="0"/>
                        </a:rPr>
                        <a:t>ą </a:t>
                      </a:r>
                      <a:r>
                        <a:rPr kumimoji="0" lang="lt-LT" sz="1800" b="1" i="0" u="none" strike="noStrike" kern="100" cap="none" spc="0" normalizeH="0" baseline="0" noProof="0" dirty="0" smtClean="0">
                          <a:ln>
                            <a:noFill/>
                          </a:ln>
                          <a:solidFill>
                            <a:schemeClr val="accent4">
                              <a:lumMod val="25000"/>
                            </a:schemeClr>
                          </a:solidFill>
                          <a:effectLst/>
                          <a:uLnTx/>
                          <a:uFillTx/>
                          <a:latin typeface="Arial" panose="020B0604020202020204" pitchFamily="34" charset="0"/>
                          <a:ea typeface="Aptos" panose="020B0004020202020204" pitchFamily="34" charset="0"/>
                          <a:cs typeface="Arial" panose="020B0604020202020204" pitchFamily="34" charset="0"/>
                        </a:rPr>
                        <a:t>kūrinio (arba fragmento) </a:t>
                      </a:r>
                      <a:r>
                        <a:rPr kumimoji="0" lang="lt-LT" sz="1800" b="1" i="0" u="none" strike="noStrike" kern="100" cap="none" spc="0" normalizeH="0" baseline="0" noProof="0" dirty="0">
                          <a:ln>
                            <a:noFill/>
                          </a:ln>
                          <a:solidFill>
                            <a:schemeClr val="accent4">
                              <a:lumMod val="25000"/>
                            </a:schemeClr>
                          </a:solidFill>
                          <a:effectLst/>
                          <a:uLnTx/>
                          <a:uFillTx/>
                          <a:latin typeface="Arial" panose="020B0604020202020204" pitchFamily="34" charset="0"/>
                          <a:ea typeface="Aptos" panose="020B0004020202020204" pitchFamily="34" charset="0"/>
                          <a:cs typeface="Arial" panose="020B0604020202020204" pitchFamily="34" charset="0"/>
                        </a:rPr>
                        <a:t>aspektą</a:t>
                      </a:r>
                      <a:r>
                        <a:rPr kumimoji="0" lang="lt-LT"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 (pvz., kokios nors konkrečios temos arba problemos vaizdavimą).</a:t>
                      </a:r>
                      <a:endParaRPr kumimoji="0" lang="lt-LT"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txBody>
                  <a:tcPr/>
                </a:tc>
              </a:tr>
            </a:tbl>
          </a:graphicData>
        </a:graphic>
      </p:graphicFrame>
      <p:sp>
        <p:nvSpPr>
          <p:cNvPr id="4" name="Stačiakampis 3"/>
          <p:cNvSpPr/>
          <p:nvPr/>
        </p:nvSpPr>
        <p:spPr>
          <a:xfrm>
            <a:off x="5576047" y="5669742"/>
            <a:ext cx="6096000" cy="646331"/>
          </a:xfrm>
          <a:prstGeom prst="rect">
            <a:avLst/>
          </a:prstGeom>
        </p:spPr>
        <p:txBody>
          <a:bodyPr>
            <a:spAutoFit/>
          </a:bodyPr>
          <a:lstStyle/>
          <a:p>
            <a:pPr lvl="0"/>
            <a:r>
              <a:rPr lang="lt-LT" b="1" i="1" dirty="0">
                <a:solidFill>
                  <a:srgbClr val="FF0000"/>
                </a:solidFill>
                <a:latin typeface="Arial" panose="020B0604020202020204" pitchFamily="34" charset="0"/>
                <a:cs typeface="Arial" panose="020B0604020202020204" pitchFamily="34" charset="0"/>
              </a:rPr>
              <a:t>Besikartojantys </a:t>
            </a:r>
            <a:r>
              <a:rPr lang="lt-LT" b="1" i="1" dirty="0" smtClean="0">
                <a:solidFill>
                  <a:srgbClr val="FF0000"/>
                </a:solidFill>
                <a:latin typeface="Arial" panose="020B0604020202020204" pitchFamily="34" charset="0"/>
                <a:cs typeface="Arial" panose="020B0604020202020204" pitchFamily="34" charset="0"/>
              </a:rPr>
              <a:t>klausimai - </a:t>
            </a:r>
            <a:r>
              <a:rPr lang="lt-LT" b="1" i="1" dirty="0">
                <a:solidFill>
                  <a:srgbClr val="FF0000"/>
                </a:solidFill>
                <a:latin typeface="Arial" panose="020B0604020202020204" pitchFamily="34" charset="0"/>
                <a:cs typeface="Arial" panose="020B0604020202020204" pitchFamily="34" charset="0"/>
              </a:rPr>
              <a:t>atsakyta 2023-10-10 konsultacijoje</a:t>
            </a:r>
            <a:endParaRPr lang="lt-LT" b="1" i="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rot="10800000" flipV="1">
            <a:off x="591671" y="757065"/>
            <a:ext cx="10587317" cy="830997"/>
          </a:xfrm>
          <a:prstGeom prst="rect">
            <a:avLst/>
          </a:prstGeom>
        </p:spPr>
        <p:txBody>
          <a:bodyPr wrap="square">
            <a:spAutoFit/>
          </a:bodyPr>
          <a:lstStyle/>
          <a:p>
            <a:r>
              <a:rPr lang="lt-LT" sz="2400" b="1" i="1" dirty="0">
                <a:solidFill>
                  <a:schemeClr val="accent6">
                    <a:lumMod val="75000"/>
                  </a:schemeClr>
                </a:solidFill>
              </a:rPr>
              <a:t>Teksto interpretacija grindžiama atidžiojo skaitymo nuostata</a:t>
            </a:r>
            <a:endParaRPr lang="lt-LT" sz="2400" dirty="0">
              <a:solidFill>
                <a:schemeClr val="accent6">
                  <a:lumMod val="75000"/>
                </a:schemeClr>
              </a:solidFill>
            </a:endParaRPr>
          </a:p>
        </p:txBody>
      </p:sp>
      <p:sp>
        <p:nvSpPr>
          <p:cNvPr id="3" name="Stačiakampis 2"/>
          <p:cNvSpPr/>
          <p:nvPr/>
        </p:nvSpPr>
        <p:spPr>
          <a:xfrm>
            <a:off x="591671" y="1443840"/>
            <a:ext cx="10273553" cy="1200329"/>
          </a:xfrm>
          <a:prstGeom prst="rect">
            <a:avLst/>
          </a:prstGeom>
        </p:spPr>
        <p:txBody>
          <a:bodyPr wrap="square">
            <a:spAutoFit/>
          </a:bodyPr>
          <a:lstStyle/>
          <a:p>
            <a:pPr algn="just"/>
            <a:endParaRPr lang="lt-LT" dirty="0">
              <a:latin typeface="Arial" panose="020B0604020202020204" pitchFamily="34" charset="0"/>
              <a:cs typeface="Arial" panose="020B0604020202020204" pitchFamily="34" charset="0"/>
            </a:endParaRPr>
          </a:p>
          <a:p>
            <a:pPr algn="just"/>
            <a:r>
              <a:rPr lang="lt-LT" dirty="0" smtClean="0">
                <a:latin typeface="Arial" panose="020B0604020202020204" pitchFamily="34" charset="0"/>
                <a:cs typeface="Arial" panose="020B0604020202020204" pitchFamily="34" charset="0"/>
              </a:rPr>
              <a:t>Atidžiai</a:t>
            </a:r>
            <a:r>
              <a:rPr lang="lt-LT" dirty="0">
                <a:latin typeface="Arial" panose="020B0604020202020204" pitchFamily="34" charset="0"/>
                <a:cs typeface="Arial" panose="020B0604020202020204" pitchFamily="34" charset="0"/>
              </a:rPr>
              <a:t>, kelis kartus, skaitant tekstą, </a:t>
            </a:r>
            <a:r>
              <a:rPr lang="lt-LT" dirty="0">
                <a:solidFill>
                  <a:schemeClr val="accent6">
                    <a:lumMod val="75000"/>
                  </a:schemeClr>
                </a:solidFill>
                <a:latin typeface="Arial" panose="020B0604020202020204" pitchFamily="34" charset="0"/>
                <a:cs typeface="Arial" panose="020B0604020202020204" pitchFamily="34" charset="0"/>
              </a:rPr>
              <a:t>svarbu suvokti </a:t>
            </a:r>
            <a:r>
              <a:rPr lang="lt-LT" dirty="0">
                <a:latin typeface="Arial" panose="020B0604020202020204" pitchFamily="34" charset="0"/>
                <a:cs typeface="Arial" panose="020B0604020202020204" pitchFamily="34" charset="0"/>
              </a:rPr>
              <a:t>jo siužetą (laiko ir erdvės situaciją, personažus, kalbantįjį subjektą), </a:t>
            </a:r>
            <a:r>
              <a:rPr lang="lt-LT" dirty="0">
                <a:solidFill>
                  <a:schemeClr val="accent6">
                    <a:lumMod val="75000"/>
                  </a:schemeClr>
                </a:solidFill>
                <a:latin typeface="Arial" panose="020B0604020202020204" pitchFamily="34" charset="0"/>
                <a:cs typeface="Arial" panose="020B0604020202020204" pitchFamily="34" charset="0"/>
              </a:rPr>
              <a:t>atkreipti dėme</a:t>
            </a:r>
            <a:r>
              <a:rPr lang="lt-LT" dirty="0">
                <a:latin typeface="Arial" panose="020B0604020202020204" pitchFamily="34" charset="0"/>
                <a:cs typeface="Arial" panose="020B0604020202020204" pitchFamily="34" charset="0"/>
              </a:rPr>
              <a:t>sį į pasikartojančius motyvus, teksto kompoziciją, pasakojimo pobūdį</a:t>
            </a:r>
            <a:r>
              <a:rPr lang="lt-LT" dirty="0">
                <a:solidFill>
                  <a:schemeClr val="accent6">
                    <a:lumMod val="75000"/>
                  </a:schemeClr>
                </a:solidFill>
                <a:latin typeface="Arial" panose="020B0604020202020204" pitchFamily="34" charset="0"/>
                <a:cs typeface="Arial" panose="020B0604020202020204" pitchFamily="34" charset="0"/>
              </a:rPr>
              <a:t>, suformuluoti </a:t>
            </a:r>
            <a:r>
              <a:rPr lang="lt-LT" dirty="0">
                <a:latin typeface="Arial" panose="020B0604020202020204" pitchFamily="34" charset="0"/>
                <a:cs typeface="Arial" panose="020B0604020202020204" pitchFamily="34" charset="0"/>
              </a:rPr>
              <a:t>teksto temą, problemą ir pagrindinę mintį (teksto prasmę). </a:t>
            </a:r>
            <a:endParaRPr lang="lt-LT" dirty="0">
              <a:latin typeface="Arial" panose="020B0604020202020204" pitchFamily="34" charset="0"/>
              <a:cs typeface="Arial" panose="020B0604020202020204" pitchFamily="34" charset="0"/>
            </a:endParaRPr>
          </a:p>
        </p:txBody>
      </p:sp>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lt-LT"/>
          </a:p>
        </p:txBody>
      </p:sp>
      <p:pic>
        <p:nvPicPr>
          <p:cNvPr id="6" name="Paveikslėlis 5"/>
          <p:cNvPicPr>
            <a:picLocks noChangeAspect="1"/>
          </p:cNvPicPr>
          <p:nvPr/>
        </p:nvPicPr>
        <p:blipFill>
          <a:blip r:embed="rId1"/>
          <a:stretch>
            <a:fillRect/>
          </a:stretch>
        </p:blipFill>
        <p:spPr>
          <a:xfrm>
            <a:off x="3299011" y="2878338"/>
            <a:ext cx="4227359" cy="36652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p:cNvSpPr/>
          <p:nvPr/>
        </p:nvSpPr>
        <p:spPr>
          <a:xfrm>
            <a:off x="797859" y="1595491"/>
            <a:ext cx="9412942" cy="461665"/>
          </a:xfrm>
          <a:prstGeom prst="rect">
            <a:avLst/>
          </a:prstGeom>
          <a:solidFill>
            <a:schemeClr val="accent6">
              <a:lumMod val="40000"/>
              <a:lumOff val="60000"/>
            </a:schemeClr>
          </a:solidFill>
        </p:spPr>
        <p:txBody>
          <a:bodyPr wrap="square">
            <a:spAutoFit/>
          </a:bodyPr>
          <a:lstStyle/>
          <a:p>
            <a:r>
              <a:rPr lang="lt-LT" sz="2400" b="1" dirty="0">
                <a:solidFill>
                  <a:schemeClr val="accent6">
                    <a:lumMod val="50000"/>
                  </a:schemeClr>
                </a:solidFill>
                <a:latin typeface="Arial" panose="020B0604020202020204" pitchFamily="34" charset="0"/>
                <a:cs typeface="Arial" panose="020B0604020202020204" pitchFamily="34" charset="0"/>
              </a:rPr>
              <a:t>Teksto (fragmento) analizės planas</a:t>
            </a:r>
            <a:endParaRPr lang="lt-LT" sz="2400" dirty="0">
              <a:solidFill>
                <a:schemeClr val="accent6">
                  <a:lumMod val="50000"/>
                </a:schemeClr>
              </a:solidFill>
              <a:latin typeface="Arial" panose="020B0604020202020204" pitchFamily="34" charset="0"/>
              <a:cs typeface="Arial" panose="020B0604020202020204" pitchFamily="34" charset="0"/>
            </a:endParaRPr>
          </a:p>
        </p:txBody>
      </p:sp>
      <p:pic>
        <p:nvPicPr>
          <p:cNvPr id="5" name="Paveikslėlis 4"/>
          <p:cNvPicPr>
            <a:picLocks noChangeAspect="1"/>
          </p:cNvPicPr>
          <p:nvPr/>
        </p:nvPicPr>
        <p:blipFill>
          <a:blip r:embed="rId1"/>
          <a:stretch>
            <a:fillRect/>
          </a:stretch>
        </p:blipFill>
        <p:spPr>
          <a:xfrm>
            <a:off x="753036" y="2097296"/>
            <a:ext cx="9457766" cy="3689436"/>
          </a:xfrm>
          <a:prstGeom prst="rect">
            <a:avLst/>
          </a:prstGeom>
        </p:spPr>
      </p:pic>
      <p:sp>
        <p:nvSpPr>
          <p:cNvPr id="2" name="Stačiakampis 1"/>
          <p:cNvSpPr/>
          <p:nvPr/>
        </p:nvSpPr>
        <p:spPr>
          <a:xfrm>
            <a:off x="753036" y="495618"/>
            <a:ext cx="9717740" cy="1077218"/>
          </a:xfrm>
          <a:prstGeom prst="rect">
            <a:avLst/>
          </a:prstGeom>
        </p:spPr>
        <p:txBody>
          <a:bodyPr wrap="square">
            <a:spAutoFit/>
          </a:bodyPr>
          <a:lstStyle/>
          <a:p>
            <a:r>
              <a:rPr lang="lt-LT" sz="3200" b="1" dirty="0">
                <a:latin typeface="Arial" panose="020B0604020202020204" pitchFamily="34" charset="0"/>
                <a:cs typeface="Arial" panose="020B0604020202020204" pitchFamily="34" charset="0"/>
              </a:rPr>
              <a:t>Teksto (fragmento) analizės žingsniai – temą jau </a:t>
            </a:r>
            <a:r>
              <a:rPr lang="lt-LT" sz="3200" b="1" dirty="0" smtClean="0">
                <a:latin typeface="Arial" panose="020B0604020202020204" pitchFamily="34" charset="0"/>
                <a:cs typeface="Arial" panose="020B0604020202020204" pitchFamily="34" charset="0"/>
              </a:rPr>
              <a:t>perskaitėte/tekstą skaitote </a:t>
            </a:r>
            <a:r>
              <a:rPr lang="lt-LT" sz="3200" b="1" dirty="0">
                <a:latin typeface="Arial" panose="020B0604020202020204" pitchFamily="34" charset="0"/>
                <a:cs typeface="Arial" panose="020B0604020202020204" pitchFamily="34" charset="0"/>
              </a:rPr>
              <a:t>ir </a:t>
            </a:r>
            <a:r>
              <a:rPr lang="lt-LT" sz="3200" b="1" dirty="0" smtClean="0">
                <a:latin typeface="Arial" panose="020B0604020202020204" pitchFamily="34" charset="0"/>
                <a:cs typeface="Arial" panose="020B0604020202020204" pitchFamily="34" charset="0"/>
              </a:rPr>
              <a:t>ieškote </a:t>
            </a:r>
            <a:r>
              <a:rPr lang="lt-LT" sz="3200" b="1" dirty="0">
                <a:latin typeface="Arial" panose="020B0604020202020204" pitchFamily="34" charset="0"/>
                <a:cs typeface="Arial" panose="020B0604020202020204" pitchFamily="34" charset="0"/>
              </a:rPr>
              <a:t>dėmenų </a:t>
            </a:r>
            <a:endParaRPr lang="lt-LT" sz="32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Lentelė 1"/>
          <p:cNvGraphicFramePr>
            <a:graphicFrameLocks noGrp="1"/>
          </p:cNvGraphicFramePr>
          <p:nvPr/>
        </p:nvGraphicFramePr>
        <p:xfrm>
          <a:off x="838200" y="1174377"/>
          <a:ext cx="9856694" cy="4080733"/>
        </p:xfrm>
        <a:graphic>
          <a:graphicData uri="http://schemas.openxmlformats.org/drawingml/2006/table">
            <a:tbl>
              <a:tblPr/>
              <a:tblGrid>
                <a:gridCol w="4928347"/>
                <a:gridCol w="4928347"/>
              </a:tblGrid>
              <a:tr h="1147482">
                <a:tc>
                  <a:txBody>
                    <a:bodyPr/>
                    <a:lstStyle/>
                    <a:p>
                      <a:r>
                        <a:rPr lang="pt-BR" sz="2400" dirty="0">
                          <a:latin typeface="Arial" panose="020B0604020202020204" pitchFamily="34" charset="0"/>
                          <a:cs typeface="Arial" panose="020B0604020202020204" pitchFamily="34" charset="0"/>
                        </a:rPr>
                        <a:t>Prozos ar dramos kūrinyje aptartina</a:t>
                      </a:r>
                      <a:endParaRPr lang="pt-BR" sz="2400" dirty="0">
                        <a:latin typeface="Arial" panose="020B0604020202020204" pitchFamily="34" charset="0"/>
                        <a:cs typeface="Arial" panose="020B0604020202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tc>
                  <a:txBody>
                    <a:bodyPr/>
                    <a:lstStyle/>
                    <a:p>
                      <a:r>
                        <a:rPr lang="lt-LT" sz="2400" dirty="0" smtClean="0">
                          <a:latin typeface="Arial" panose="020B0604020202020204" pitchFamily="34" charset="0"/>
                          <a:cs typeface="Arial" panose="020B0604020202020204" pitchFamily="34" charset="0"/>
                        </a:rPr>
                        <a:t>Poezijos </a:t>
                      </a:r>
                      <a:r>
                        <a:rPr lang="lt-LT" sz="2400" dirty="0">
                          <a:latin typeface="Arial" panose="020B0604020202020204" pitchFamily="34" charset="0"/>
                          <a:cs typeface="Arial" panose="020B0604020202020204" pitchFamily="34" charset="0"/>
                        </a:rPr>
                        <a:t>kūrinyje aptartina</a:t>
                      </a:r>
                      <a:endParaRPr lang="lt-LT" sz="2400" dirty="0">
                        <a:latin typeface="Arial" panose="020B0604020202020204" pitchFamily="34" charset="0"/>
                        <a:cs typeface="Arial" panose="020B0604020202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tr>
              <a:tr h="2933251">
                <a:tc>
                  <a:txBody>
                    <a:bodyPr/>
                    <a:lstStyle/>
                    <a:p>
                      <a:r>
                        <a:rPr lang="lt-LT" dirty="0">
                          <a:latin typeface="Arial" panose="020B0604020202020204" pitchFamily="34" charset="0"/>
                          <a:cs typeface="Arial" panose="020B0604020202020204" pitchFamily="34" charset="0"/>
                        </a:rPr>
                        <a:t>struktūra, temos, problemos, idėjos, veikėjų charakteriai, poelgiai, vertybės, veiksmas, erdvė, laikas, raiška, pasakojimo perspektyva, pasakotojas</a:t>
                      </a:r>
                      <a:endParaRPr lang="lt-LT" dirty="0">
                        <a:latin typeface="Arial" panose="020B0604020202020204" pitchFamily="34" charset="0"/>
                        <a:cs typeface="Arial" panose="020B0604020202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tc>
                  <a:txBody>
                    <a:bodyPr/>
                    <a:lstStyle/>
                    <a:p>
                      <a:r>
                        <a:rPr lang="lt-LT" dirty="0">
                          <a:latin typeface="Arial" panose="020B0604020202020204" pitchFamily="34" charset="0"/>
                          <a:cs typeface="Arial" panose="020B0604020202020204" pitchFamily="34" charset="0"/>
                        </a:rPr>
                        <a:t>struktūra, lyrinis subjektas, vyksmas, erdvė, laikas, temos, idėjos, retorinės figūros, eilėraščio tipas, eilėdara</a:t>
                      </a:r>
                      <a:endParaRPr lang="lt-LT" dirty="0">
                        <a:latin typeface="Arial" panose="020B0604020202020204" pitchFamily="34" charset="0"/>
                        <a:cs typeface="Arial" panose="020B0604020202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tr>
            </a:tbl>
          </a:graphicData>
        </a:graphic>
      </p:graphicFrame>
      <p:sp>
        <p:nvSpPr>
          <p:cNvPr id="3" name="Rectangle 1"/>
          <p:cNvSpPr>
            <a:spLocks noChangeArrowheads="1"/>
          </p:cNvSpPr>
          <p:nvPr/>
        </p:nvSpPr>
        <p:spPr bwMode="auto">
          <a:xfrm>
            <a:off x="838200" y="3087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lt-L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p:cNvPicPr>
            <a:picLocks noChangeAspect="1"/>
          </p:cNvPicPr>
          <p:nvPr/>
        </p:nvPicPr>
        <p:blipFill>
          <a:blip r:embed="rId1"/>
          <a:stretch>
            <a:fillRect/>
          </a:stretch>
        </p:blipFill>
        <p:spPr>
          <a:xfrm>
            <a:off x="683424" y="875595"/>
            <a:ext cx="9964541" cy="2076740"/>
          </a:xfrm>
          <a:prstGeom prst="rect">
            <a:avLst/>
          </a:prstGeom>
        </p:spPr>
      </p:pic>
      <p:sp>
        <p:nvSpPr>
          <p:cNvPr id="4" name="Stačiakampis 3"/>
          <p:cNvSpPr/>
          <p:nvPr/>
        </p:nvSpPr>
        <p:spPr>
          <a:xfrm>
            <a:off x="600634" y="3388660"/>
            <a:ext cx="11161059" cy="954107"/>
          </a:xfrm>
          <a:prstGeom prst="rect">
            <a:avLst/>
          </a:prstGeom>
        </p:spPr>
        <p:txBody>
          <a:bodyPr wrap="square">
            <a:spAutoFit/>
          </a:bodyPr>
          <a:lstStyle/>
          <a:p>
            <a:pPr algn="just"/>
            <a:r>
              <a:rPr lang="lt-LT" sz="2800" dirty="0">
                <a:latin typeface="Arial" panose="020B0604020202020204" pitchFamily="34" charset="0"/>
                <a:cs typeface="Arial" panose="020B0604020202020204" pitchFamily="34" charset="0"/>
              </a:rPr>
              <a:t>Rašinio struktūra, kaip įprasta,</a:t>
            </a:r>
            <a:r>
              <a:rPr lang="lt-LT" sz="2800" dirty="0">
                <a:solidFill>
                  <a:schemeClr val="accent6">
                    <a:lumMod val="75000"/>
                  </a:schemeClr>
                </a:solidFill>
                <a:latin typeface="Arial" panose="020B0604020202020204" pitchFamily="34" charset="0"/>
                <a:cs typeface="Arial" panose="020B0604020202020204" pitchFamily="34" charset="0"/>
              </a:rPr>
              <a:t> yra trinarė</a:t>
            </a:r>
            <a:r>
              <a:rPr lang="lt-LT" sz="2800" dirty="0">
                <a:latin typeface="Arial" panose="020B0604020202020204" pitchFamily="34" charset="0"/>
                <a:cs typeface="Arial" panose="020B0604020202020204" pitchFamily="34" charset="0"/>
              </a:rPr>
              <a:t>: įžanga, dėstymas </a:t>
            </a:r>
            <a:endParaRPr lang="lt-LT" sz="2800" dirty="0" smtClean="0">
              <a:latin typeface="Arial" panose="020B0604020202020204" pitchFamily="34" charset="0"/>
              <a:cs typeface="Arial" panose="020B0604020202020204" pitchFamily="34" charset="0"/>
            </a:endParaRPr>
          </a:p>
          <a:p>
            <a:pPr algn="just"/>
            <a:r>
              <a:rPr lang="lt-LT" sz="2800" dirty="0" smtClean="0">
                <a:latin typeface="Arial" panose="020B0604020202020204" pitchFamily="34" charset="0"/>
                <a:cs typeface="Arial" panose="020B0604020202020204" pitchFamily="34" charset="0"/>
              </a:rPr>
              <a:t>(</a:t>
            </a:r>
            <a:r>
              <a:rPr lang="lt-LT" sz="2800" dirty="0">
                <a:solidFill>
                  <a:schemeClr val="accent6"/>
                </a:solidFill>
                <a:latin typeface="Arial" panose="020B0604020202020204" pitchFamily="34" charset="0"/>
                <a:cs typeface="Arial" panose="020B0604020202020204" pitchFamily="34" charset="0"/>
              </a:rPr>
              <a:t>gali būti </a:t>
            </a:r>
            <a:r>
              <a:rPr lang="lt-LT" sz="2800" dirty="0">
                <a:latin typeface="Arial" panose="020B0604020202020204" pitchFamily="34" charset="0"/>
                <a:cs typeface="Arial" panose="020B0604020202020204" pitchFamily="34" charset="0"/>
              </a:rPr>
              <a:t>viena arba kelios dėstymo pastraipos</a:t>
            </a:r>
            <a:r>
              <a:rPr lang="lt-LT" sz="2800" dirty="0" smtClean="0">
                <a:latin typeface="Arial" panose="020B0604020202020204" pitchFamily="34" charset="0"/>
                <a:cs typeface="Arial" panose="020B0604020202020204" pitchFamily="34" charset="0"/>
              </a:rPr>
              <a:t>), apibendrinimas</a:t>
            </a:r>
            <a:r>
              <a:rPr lang="lt-LT" sz="2800" dirty="0">
                <a:latin typeface="Arial" panose="020B0604020202020204" pitchFamily="34" charset="0"/>
                <a:cs typeface="Arial" panose="020B0604020202020204" pitchFamily="34" charset="0"/>
              </a:rPr>
              <a:t>.</a:t>
            </a:r>
            <a:endParaRPr lang="lt-LT"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3811" y="540890"/>
            <a:ext cx="10543591"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sz="2400" b="1" i="1" dirty="0">
              <a:solidFill>
                <a:prstClr val="black"/>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nvGraphicFramePr>
        <p:xfrm>
          <a:off x="643811" y="1321773"/>
          <a:ext cx="11066110" cy="4476496"/>
        </p:xfrm>
        <a:graphic>
          <a:graphicData uri="http://schemas.openxmlformats.org/drawingml/2006/table">
            <a:tbl>
              <a:tblPr firstRow="1" bandRow="1">
                <a:tableStyleId>{5C22544A-7EE6-4342-B048-85BDC9FD1C3A}</a:tableStyleId>
              </a:tblPr>
              <a:tblGrid>
                <a:gridCol w="3209732"/>
                <a:gridCol w="7856378"/>
              </a:tblGrid>
              <a:tr h="370840">
                <a:tc>
                  <a:txBody>
                    <a:bodyPr/>
                    <a:lstStyle/>
                    <a:p>
                      <a:pPr algn="ctr"/>
                      <a:r>
                        <a:rPr lang="lt-LT" dirty="0">
                          <a:latin typeface="Arial" panose="020B0604020202020204" pitchFamily="34" charset="0"/>
                          <a:cs typeface="Arial" panose="020B0604020202020204" pitchFamily="34" charset="0"/>
                        </a:rPr>
                        <a:t>Klausimas </a:t>
                      </a:r>
                      <a:endParaRPr lang="lt-LT" dirty="0">
                        <a:latin typeface="Arial" panose="020B0604020202020204" pitchFamily="34" charset="0"/>
                        <a:cs typeface="Arial" panose="020B0604020202020204" pitchFamily="34" charset="0"/>
                      </a:endParaRPr>
                    </a:p>
                  </a:txBody>
                  <a:tcPr/>
                </a:tc>
                <a:tc>
                  <a:txBody>
                    <a:bodyPr/>
                    <a:lstStyle/>
                    <a:p>
                      <a:pPr algn="ctr"/>
                      <a:r>
                        <a:rPr lang="lt-LT" dirty="0">
                          <a:latin typeface="Arial" panose="020B0604020202020204" pitchFamily="34" charset="0"/>
                          <a:cs typeface="Arial" panose="020B0604020202020204" pitchFamily="34" charset="0"/>
                        </a:rPr>
                        <a:t>Atsakymas</a:t>
                      </a:r>
                      <a:endParaRPr lang="lt-LT" dirty="0">
                        <a:latin typeface="Arial" panose="020B0604020202020204" pitchFamily="34" charset="0"/>
                        <a:cs typeface="Arial" panose="020B0604020202020204" pitchFamily="34" charset="0"/>
                      </a:endParaRPr>
                    </a:p>
                  </a:txBody>
                  <a:tcPr/>
                </a:tc>
              </a:tr>
              <a:tr h="370840">
                <a:tc>
                  <a:txBody>
                    <a:bodyPr/>
                    <a:lstStyle/>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defRPr/>
                      </a:pPr>
                      <a:r>
                        <a:rPr kumimoji="0" lang="lt-LT" sz="19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Kiek aspektų reikia aptarti analizuojant tekstą?</a:t>
                      </a:r>
                      <a:endParaRPr kumimoji="0" lang="lt-LT" sz="19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lt-LT"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defRPr/>
                      </a:pPr>
                      <a:r>
                        <a:rPr kumimoji="0" lang="lt-L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Rašant teksto interpretacijos rašinį reikia </a:t>
                      </a:r>
                      <a:r>
                        <a:rPr kumimoji="0" lang="lt-LT" sz="180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atskleisti vieną aspektą</a:t>
                      </a:r>
                      <a:r>
                        <a:rPr kumimoji="0" lang="lt-L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Aspektas, kurį reikia atskleisti, yra nurodytas užduotyje, arba galima pasiūlyti savo aspektą, remiantis pateiktu tekstu. Pvz.:</a:t>
                      </a:r>
                      <a:endParaRPr kumimoji="0" lang="lt-L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defRPr/>
                      </a:pPr>
                      <a:r>
                        <a:rPr kumimoji="0" lang="lt-LT"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Miesto paveikslas (Antano A. Jonyno eil. „Saulėtas rytas“)  </a:t>
                      </a:r>
                      <a:endParaRPr kumimoji="0" lang="lt-LT"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defRPr/>
                      </a:pPr>
                      <a:r>
                        <a:rPr kumimoji="0" lang="lt-LT"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Žmogaus vaizdinys (Antano A. Jonyno eil. „Saulėtas rytas“)  </a:t>
                      </a:r>
                      <a:endParaRPr kumimoji="0" lang="lt-LT"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defRPr/>
                      </a:pPr>
                      <a:r>
                        <a:rPr kumimoji="0" lang="lt-LT"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Menų sintezė (Antano A. Jonyno eil. „Saulėtas rytas“)</a:t>
                      </a:r>
                      <a:r>
                        <a:rPr kumimoji="0" lang="lt-L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lt-L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defRPr/>
                      </a:pPr>
                      <a:endParaRPr kumimoji="0" lang="lt-L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r>
              <a:tr h="370840">
                <a:tc>
                  <a:txBody>
                    <a:bodyPr/>
                    <a:lstStyle/>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defRPr/>
                      </a:pPr>
                      <a:r>
                        <a:rPr kumimoji="0" lang="lt-LT"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Interpretacijos struktūra – mokinio laisvai pasirenkama ar laikantis išaiškinime nubrėžtomis gairėmis?</a:t>
                      </a:r>
                      <a:endParaRPr kumimoji="0" lang="lt-LT"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endParaRPr lang="lt-LT" dirty="0"/>
                    </a:p>
                  </a:txBody>
                  <a:tcPr/>
                </a:tc>
                <a:tc>
                  <a:txBody>
                    <a:bodyPr/>
                    <a:lstStyle/>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defRPr/>
                      </a:pPr>
                      <a:r>
                        <a:rPr kumimoji="0" lang="lt-L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Egzamino modelio kūrėjai nepateikė jokio privalomo teksto interpretacijos rašinio plano. Remiantis bendrąja rašto kultūra, kuriamas rašinys turėtų būti trinarės struktūros (</a:t>
                      </a:r>
                      <a:r>
                        <a:rPr kumimoji="0" lang="lt-LT"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pradžia, dėstymas, pabaiga</a:t>
                      </a:r>
                      <a:r>
                        <a:rPr kumimoji="0" lang="lt-L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ir atskleisti </a:t>
                      </a:r>
                      <a:r>
                        <a:rPr kumimoji="0" lang="lt-LT" sz="180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visus konkrečiam interpretaciniam aspektui aktualius</a:t>
                      </a:r>
                      <a:r>
                        <a:rPr kumimoji="0" lang="lt-L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lt-L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teksto analizės elementus (pvz., </a:t>
                      </a:r>
                      <a:r>
                        <a:rPr kumimoji="0" lang="lt-LT"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kalbančiojo perspektyvą, temą, problemą, </a:t>
                      </a:r>
                      <a:r>
                        <a:rPr kumimoji="0" lang="lt-LT"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pasikartojimus</a:t>
                      </a:r>
                      <a:r>
                        <a:rPr kumimoji="0" lang="lt-LT"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prieštaras, meninės raiškos priemones ir pan.</a:t>
                      </a:r>
                      <a:r>
                        <a:rPr kumimoji="0" lang="lt-L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lt-L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r>
            </a:tbl>
          </a:graphicData>
        </a:graphic>
      </p:graphicFrame>
      <p:sp>
        <p:nvSpPr>
          <p:cNvPr id="4" name="Stačiakampis 3"/>
          <p:cNvSpPr/>
          <p:nvPr/>
        </p:nvSpPr>
        <p:spPr>
          <a:xfrm>
            <a:off x="5712532" y="5866966"/>
            <a:ext cx="6096000" cy="646331"/>
          </a:xfrm>
          <a:prstGeom prst="rect">
            <a:avLst/>
          </a:prstGeom>
        </p:spPr>
        <p:txBody>
          <a:bodyPr>
            <a:spAutoFit/>
          </a:bodyPr>
          <a:lstStyle/>
          <a:p>
            <a:pPr lvl="0"/>
            <a:r>
              <a:rPr lang="lt-LT" b="1" i="1" dirty="0">
                <a:solidFill>
                  <a:srgbClr val="FF0000"/>
                </a:solidFill>
                <a:latin typeface="Arial" panose="020B0604020202020204" pitchFamily="34" charset="0"/>
                <a:cs typeface="Arial" panose="020B0604020202020204" pitchFamily="34" charset="0"/>
              </a:rPr>
              <a:t>Besikartojantys </a:t>
            </a:r>
            <a:r>
              <a:rPr lang="lt-LT" b="1" i="1" dirty="0" smtClean="0">
                <a:solidFill>
                  <a:srgbClr val="FF0000"/>
                </a:solidFill>
                <a:latin typeface="Arial" panose="020B0604020202020204" pitchFamily="34" charset="0"/>
                <a:cs typeface="Arial" panose="020B0604020202020204" pitchFamily="34" charset="0"/>
              </a:rPr>
              <a:t>klausimai - </a:t>
            </a:r>
            <a:r>
              <a:rPr lang="lt-LT" b="1" i="1" dirty="0">
                <a:solidFill>
                  <a:srgbClr val="FF0000"/>
                </a:solidFill>
                <a:latin typeface="Arial" panose="020B0604020202020204" pitchFamily="34" charset="0"/>
                <a:cs typeface="Arial" panose="020B0604020202020204" pitchFamily="34" charset="0"/>
              </a:rPr>
              <a:t>atsakyta 2023-10-10 konsultacijoje</a:t>
            </a:r>
            <a:endParaRPr lang="lt-LT" b="1" i="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čiakampis 2"/>
          <p:cNvSpPr/>
          <p:nvPr/>
        </p:nvSpPr>
        <p:spPr>
          <a:xfrm>
            <a:off x="313765" y="1174375"/>
            <a:ext cx="10542494" cy="3970318"/>
          </a:xfrm>
          <a:prstGeom prst="rect">
            <a:avLst/>
          </a:prstGeom>
          <a:solidFill>
            <a:schemeClr val="accent6">
              <a:lumMod val="60000"/>
              <a:lumOff val="40000"/>
            </a:schemeClr>
          </a:solidFill>
        </p:spPr>
        <p:txBody>
          <a:bodyPr wrap="square">
            <a:spAutoFit/>
          </a:bodyPr>
          <a:lstStyle/>
          <a:p>
            <a:r>
              <a:rPr lang="lt-LT" sz="2800" b="1" i="1" dirty="0" smtClean="0">
                <a:solidFill>
                  <a:srgbClr val="000000"/>
                </a:solidFill>
                <a:latin typeface="Arial" panose="020B0604020202020204" pitchFamily="34" charset="0"/>
                <a:cs typeface="Arial" panose="020B0604020202020204" pitchFamily="34" charset="0"/>
              </a:rPr>
              <a:t>Įžangos komponavimas</a:t>
            </a:r>
            <a:endParaRPr lang="lt-LT" sz="2800" b="1" i="1" dirty="0" smtClean="0">
              <a:solidFill>
                <a:srgbClr val="000000"/>
              </a:solidFill>
              <a:latin typeface="Arial" panose="020B0604020202020204" pitchFamily="34" charset="0"/>
              <a:cs typeface="Arial" panose="020B0604020202020204" pitchFamily="34" charset="0"/>
            </a:endParaRPr>
          </a:p>
          <a:p>
            <a:endParaRPr lang="lt-LT" sz="2800" b="1" i="1" dirty="0" smtClean="0">
              <a:solidFill>
                <a:srgbClr val="000000"/>
              </a:solidFill>
              <a:latin typeface="Arial" panose="020B0604020202020204" pitchFamily="34" charset="0"/>
              <a:cs typeface="Arial" panose="020B0604020202020204" pitchFamily="34" charset="0"/>
            </a:endParaRPr>
          </a:p>
          <a:p>
            <a:endParaRPr lang="lt-LT" sz="2800" dirty="0">
              <a:solidFill>
                <a:srgbClr val="000000"/>
              </a:solidFill>
              <a:latin typeface="Arial" panose="020B0604020202020204" pitchFamily="34" charset="0"/>
              <a:cs typeface="Arial" panose="020B0604020202020204" pitchFamily="34" charset="0"/>
            </a:endParaRPr>
          </a:p>
          <a:p>
            <a:pPr>
              <a:buFont typeface="Arial" panose="020B0604020202020204" pitchFamily="34" charset="0"/>
              <a:buChar char="•"/>
            </a:pPr>
            <a:r>
              <a:rPr lang="lt-LT" sz="2800" b="1" i="1" dirty="0">
                <a:solidFill>
                  <a:srgbClr val="000000"/>
                </a:solidFill>
                <a:latin typeface="Arial" panose="020B0604020202020204" pitchFamily="34" charset="0"/>
                <a:cs typeface="Arial" panose="020B0604020202020204" pitchFamily="34" charset="0"/>
              </a:rPr>
              <a:t>Sukuriama interpretacijos perspektyva, pasitelkiant platesnį kultūrinį kontekstą</a:t>
            </a:r>
            <a:r>
              <a:rPr lang="lt-LT" sz="2800" b="1" i="1" dirty="0" smtClean="0">
                <a:solidFill>
                  <a:srgbClr val="000000"/>
                </a:solidFill>
                <a:latin typeface="Arial" panose="020B0604020202020204" pitchFamily="34" charset="0"/>
                <a:cs typeface="Arial" panose="020B0604020202020204" pitchFamily="34" charset="0"/>
              </a:rPr>
              <a:t>.</a:t>
            </a:r>
            <a:endParaRPr lang="lt-LT" sz="2800" b="1" i="1" dirty="0" smtClean="0">
              <a:solidFill>
                <a:srgbClr val="000000"/>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lt-LT" sz="2800" dirty="0">
              <a:latin typeface="Arial" panose="020B0604020202020204" pitchFamily="34" charset="0"/>
              <a:cs typeface="Arial" panose="020B0604020202020204" pitchFamily="34" charset="0"/>
            </a:endParaRPr>
          </a:p>
          <a:p>
            <a:pPr>
              <a:buFont typeface="Arial" panose="020B0604020202020204" pitchFamily="34" charset="0"/>
              <a:buChar char="•"/>
            </a:pPr>
            <a:r>
              <a:rPr lang="lt-LT" sz="2800" b="1" i="1" dirty="0">
                <a:solidFill>
                  <a:srgbClr val="000000"/>
                </a:solidFill>
                <a:latin typeface="Arial" panose="020B0604020202020204" pitchFamily="34" charset="0"/>
                <a:cs typeface="Arial" panose="020B0604020202020204" pitchFamily="34" charset="0"/>
              </a:rPr>
              <a:t>Įžangoje nurodoma analizuojamo teksto (fragmento) tema. Rekomenduojama aiškiai ją suformuluoti paskutiniu įžangos sakiniu.</a:t>
            </a:r>
            <a:endParaRPr lang="lt-LT"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0613" y="1648011"/>
            <a:ext cx="10656385" cy="461665"/>
          </a:xfrm>
          <a:prstGeom prst="rect">
            <a:avLst/>
          </a:prstGeom>
        </p:spPr>
        <p:txBody>
          <a:bodyPr wrap="square">
            <a:spAutoFit/>
          </a:bodyPr>
          <a:lstStyle/>
          <a:p>
            <a:r>
              <a:rPr lang="lt-LT" sz="1200" dirty="0">
                <a:latin typeface="Arial" panose="020B0604020202020204" pitchFamily="34" charset="0"/>
                <a:cs typeface="Arial" panose="020B0604020202020204" pitchFamily="34" charset="0"/>
              </a:rPr>
              <a:t>https://emokykla.lt/bendrosios-programos/pagrindinis-ugdymas/22?ach-1=6&amp;ach-2=6&amp;ach-3=6&amp;ach-4=6&amp;clases=3677,3658&amp;educations=&amp;st=3&amp;types=7,8&amp;ct=6</a:t>
            </a:r>
            <a:endParaRPr lang="lt-LT" sz="1200" dirty="0">
              <a:latin typeface="Arial" panose="020B0604020202020204" pitchFamily="34" charset="0"/>
              <a:cs typeface="Arial" panose="020B0604020202020204" pitchFamily="34" charset="0"/>
            </a:endParaRPr>
          </a:p>
        </p:txBody>
      </p:sp>
      <p:sp>
        <p:nvSpPr>
          <p:cNvPr id="3" name="Rectangle 2"/>
          <p:cNvSpPr/>
          <p:nvPr/>
        </p:nvSpPr>
        <p:spPr>
          <a:xfrm>
            <a:off x="754565" y="2170405"/>
            <a:ext cx="8713411" cy="276999"/>
          </a:xfrm>
          <a:prstGeom prst="rect">
            <a:avLst/>
          </a:prstGeom>
        </p:spPr>
        <p:txBody>
          <a:bodyPr wrap="none">
            <a:spAutoFit/>
          </a:bodyPr>
          <a:lstStyle/>
          <a:p>
            <a:pPr lvl="0"/>
            <a:r>
              <a:rPr lang="lt-LT" sz="1200" dirty="0">
                <a:solidFill>
                  <a:prstClr val="black"/>
                </a:solidFill>
                <a:latin typeface="Arial" panose="020B0604020202020204" pitchFamily="34" charset="0"/>
                <a:cs typeface="Arial" panose="020B0604020202020204" pitchFamily="34" charset="0"/>
              </a:rPr>
              <a:t>https://www.nsa.smm.lt/wp-content/uploads/2023/12/VBE-rasymo-uzduociu-vertinimo-instrukcijos-paaiskinimas_20231117.pdf</a:t>
            </a:r>
            <a:endParaRPr lang="lt-LT" sz="1200" dirty="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a:off x="754565" y="2579068"/>
            <a:ext cx="10264258" cy="276999"/>
          </a:xfrm>
          <a:prstGeom prst="rect">
            <a:avLst/>
          </a:prstGeom>
        </p:spPr>
        <p:txBody>
          <a:bodyPr wrap="square">
            <a:spAutoFit/>
          </a:bodyPr>
          <a:lstStyle/>
          <a:p>
            <a:pPr lvl="0"/>
            <a:r>
              <a:rPr lang="lt-LT" sz="1200" dirty="0">
                <a:solidFill>
                  <a:prstClr val="black"/>
                </a:solidFill>
                <a:latin typeface="Arial" panose="020B0604020202020204" pitchFamily="34" charset="0"/>
                <a:cs typeface="Arial" panose="020B0604020202020204" pitchFamily="34" charset="0"/>
              </a:rPr>
              <a:t>https://www.nsa.smm.lt/wp-content/uploads/2024/09/VBE-rasymo-uzduociu-turinio-ir-kalbos-taisyklingumo-vertinimo-instrukcija-lenteles_2024.pdf</a:t>
            </a:r>
            <a:endParaRPr lang="lt-LT" sz="1200" dirty="0">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754565" y="2963399"/>
            <a:ext cx="8745664" cy="276999"/>
          </a:xfrm>
          <a:prstGeom prst="rect">
            <a:avLst/>
          </a:prstGeom>
        </p:spPr>
        <p:txBody>
          <a:bodyPr wrap="none">
            <a:spAutoFit/>
          </a:bodyPr>
          <a:lstStyle/>
          <a:p>
            <a:pPr lvl="0"/>
            <a:r>
              <a:rPr lang="lt-LT" sz="1200" dirty="0">
                <a:solidFill>
                  <a:prstClr val="black"/>
                </a:solidFill>
                <a:latin typeface="Arial" panose="020B0604020202020204" pitchFamily="34" charset="0"/>
                <a:cs typeface="Arial" panose="020B0604020202020204" pitchFamily="34" charset="0"/>
              </a:rPr>
              <a:t>https://www.nsa.smm.lt/wp-content/uploads/2024/09/PROBLEMINIO-KLAUSIMO-SVARSTYMAS.Uzduotis-ir-paaiskinimas.pdf</a:t>
            </a:r>
            <a:endParaRPr lang="lt-LT" sz="1200" dirty="0">
              <a:solidFill>
                <a:prstClr val="black"/>
              </a:solidFill>
              <a:latin typeface="Arial" panose="020B0604020202020204" pitchFamily="34" charset="0"/>
              <a:cs typeface="Arial" panose="020B0604020202020204" pitchFamily="34" charset="0"/>
            </a:endParaRPr>
          </a:p>
        </p:txBody>
      </p:sp>
      <p:sp>
        <p:nvSpPr>
          <p:cNvPr id="6" name="Rectangle 5"/>
          <p:cNvSpPr/>
          <p:nvPr/>
        </p:nvSpPr>
        <p:spPr>
          <a:xfrm>
            <a:off x="754565" y="3352232"/>
            <a:ext cx="10170610" cy="276999"/>
          </a:xfrm>
          <a:prstGeom prst="rect">
            <a:avLst/>
          </a:prstGeom>
        </p:spPr>
        <p:txBody>
          <a:bodyPr wrap="square">
            <a:spAutoFit/>
          </a:bodyPr>
          <a:lstStyle/>
          <a:p>
            <a:r>
              <a:rPr lang="lt-LT" sz="1200" dirty="0">
                <a:solidFill>
                  <a:schemeClr val="accent6">
                    <a:lumMod val="75000"/>
                  </a:schemeClr>
                </a:solidFill>
                <a:latin typeface="Arial" panose="020B0604020202020204" pitchFamily="34" charset="0"/>
                <a:cs typeface="Arial" panose="020B0604020202020204" pitchFamily="34" charset="0"/>
              </a:rPr>
              <a:t>https://www.nsa.smm.lt/wp-content/uploads/2024/09/GROZINIO-TEKSTO-INTERPRETAVIMAS.Uzduotis-ir-paaiskinimas.pdf</a:t>
            </a:r>
            <a:endParaRPr lang="lt-LT" sz="1200" dirty="0">
              <a:solidFill>
                <a:schemeClr val="accent6">
                  <a:lumMod val="75000"/>
                </a:schemeClr>
              </a:solidFill>
              <a:latin typeface="Arial" panose="020B0604020202020204" pitchFamily="34" charset="0"/>
              <a:cs typeface="Arial" panose="020B0604020202020204" pitchFamily="34" charset="0"/>
            </a:endParaRPr>
          </a:p>
        </p:txBody>
      </p:sp>
      <p:sp>
        <p:nvSpPr>
          <p:cNvPr id="7" name="Rectangle 6"/>
          <p:cNvSpPr/>
          <p:nvPr/>
        </p:nvSpPr>
        <p:spPr>
          <a:xfrm>
            <a:off x="780613" y="3699303"/>
            <a:ext cx="11061878" cy="276999"/>
          </a:xfrm>
          <a:prstGeom prst="rect">
            <a:avLst/>
          </a:prstGeom>
        </p:spPr>
        <p:txBody>
          <a:bodyPr wrap="square">
            <a:spAutoFit/>
          </a:bodyPr>
          <a:lstStyle/>
          <a:p>
            <a:r>
              <a:rPr lang="lt-LT" sz="1200" dirty="0">
                <a:latin typeface="Arial" panose="020B0604020202020204" pitchFamily="34" charset="0"/>
                <a:cs typeface="Arial" panose="020B0604020202020204" pitchFamily="34" charset="0"/>
              </a:rPr>
              <a:t>https://www.nsa.smm.lt/wp-content/uploads/2024/09/Aukstesniojo-lygio-probleminio-klausimo-darbu-pavyzdziai-ir-vertinimas-1.pdf</a:t>
            </a:r>
            <a:endParaRPr lang="lt-LT" sz="1200" dirty="0">
              <a:latin typeface="Arial" panose="020B0604020202020204" pitchFamily="34" charset="0"/>
              <a:cs typeface="Arial" panose="020B0604020202020204" pitchFamily="34" charset="0"/>
            </a:endParaRPr>
          </a:p>
        </p:txBody>
      </p:sp>
      <p:sp>
        <p:nvSpPr>
          <p:cNvPr id="8" name="Rectangle 7"/>
          <p:cNvSpPr/>
          <p:nvPr/>
        </p:nvSpPr>
        <p:spPr>
          <a:xfrm>
            <a:off x="780613" y="4067255"/>
            <a:ext cx="10904035" cy="276999"/>
          </a:xfrm>
          <a:prstGeom prst="rect">
            <a:avLst/>
          </a:prstGeom>
        </p:spPr>
        <p:txBody>
          <a:bodyPr wrap="square">
            <a:spAutoFit/>
          </a:bodyPr>
          <a:lstStyle/>
          <a:p>
            <a:r>
              <a:rPr lang="lt-LT" sz="1200" dirty="0">
                <a:solidFill>
                  <a:schemeClr val="accent6">
                    <a:lumMod val="75000"/>
                  </a:schemeClr>
                </a:solidFill>
                <a:latin typeface="Arial" panose="020B0604020202020204" pitchFamily="34" charset="0"/>
                <a:cs typeface="Arial" panose="020B0604020202020204" pitchFamily="34" charset="0"/>
              </a:rPr>
              <a:t>https://www.nsa.smm.lt/wp-content/uploads/2024/09/Grozinio-teksto-interpretavimas.-Auksteniojo-lygio-darbu-pavyzdziai-ir-ju-vertinimas_AR.pdf</a:t>
            </a:r>
            <a:endParaRPr lang="lt-LT" sz="1200" dirty="0">
              <a:solidFill>
                <a:schemeClr val="accent6">
                  <a:lumMod val="75000"/>
                </a:schemeClr>
              </a:solidFill>
              <a:latin typeface="Arial" panose="020B0604020202020204" pitchFamily="34" charset="0"/>
              <a:cs typeface="Arial" panose="020B0604020202020204" pitchFamily="34" charset="0"/>
            </a:endParaRPr>
          </a:p>
        </p:txBody>
      </p:sp>
      <p:sp>
        <p:nvSpPr>
          <p:cNvPr id="9" name="Rectangle 8"/>
          <p:cNvSpPr/>
          <p:nvPr/>
        </p:nvSpPr>
        <p:spPr>
          <a:xfrm>
            <a:off x="754565" y="4386017"/>
            <a:ext cx="9722935" cy="276999"/>
          </a:xfrm>
          <a:prstGeom prst="rect">
            <a:avLst/>
          </a:prstGeom>
        </p:spPr>
        <p:txBody>
          <a:bodyPr wrap="square">
            <a:spAutoFit/>
          </a:bodyPr>
          <a:lstStyle/>
          <a:p>
            <a:r>
              <a:rPr lang="lt-LT" sz="1200" dirty="0">
                <a:latin typeface="Arial" panose="020B0604020202020204" pitchFamily="34" charset="0"/>
                <a:cs typeface="Arial" panose="020B0604020202020204" pitchFamily="34" charset="0"/>
              </a:rPr>
              <a:t>https://www.nsa.smm.lt/wp-content/uploads/2024/09/VBE_uzduociu_aprasas_Kalbos_2024_08.pdf</a:t>
            </a:r>
            <a:endParaRPr lang="lt-LT" sz="1200" dirty="0">
              <a:latin typeface="Arial" panose="020B0604020202020204" pitchFamily="34" charset="0"/>
              <a:cs typeface="Arial" panose="020B0604020202020204" pitchFamily="34" charset="0"/>
            </a:endParaRPr>
          </a:p>
        </p:txBody>
      </p:sp>
      <p:sp>
        <p:nvSpPr>
          <p:cNvPr id="10" name="Rectangle 9"/>
          <p:cNvSpPr/>
          <p:nvPr/>
        </p:nvSpPr>
        <p:spPr>
          <a:xfrm>
            <a:off x="780613" y="4803159"/>
            <a:ext cx="8294914" cy="276999"/>
          </a:xfrm>
          <a:prstGeom prst="rect">
            <a:avLst/>
          </a:prstGeom>
        </p:spPr>
        <p:txBody>
          <a:bodyPr wrap="square">
            <a:spAutoFit/>
          </a:bodyPr>
          <a:lstStyle/>
          <a:p>
            <a:r>
              <a:rPr lang="lt-LT" sz="1200" dirty="0">
                <a:latin typeface="Arial" panose="020B0604020202020204" pitchFamily="34" charset="0"/>
                <a:cs typeface="Arial" panose="020B0604020202020204" pitchFamily="34" charset="0"/>
              </a:rPr>
              <a:t>https://www.nsa.smm.lt/wp-content/uploads/2024/10/Lietuviu-kalbos-ir-literaturos_BK_LS-2.pdf</a:t>
            </a:r>
            <a:endParaRPr lang="lt-LT" sz="1200" dirty="0">
              <a:latin typeface="Arial" panose="020B0604020202020204" pitchFamily="34" charset="0"/>
              <a:cs typeface="Arial" panose="020B0604020202020204" pitchFamily="34" charset="0"/>
            </a:endParaRPr>
          </a:p>
        </p:txBody>
      </p:sp>
      <p:sp>
        <p:nvSpPr>
          <p:cNvPr id="11" name="Rectangle 10"/>
          <p:cNvSpPr/>
          <p:nvPr/>
        </p:nvSpPr>
        <p:spPr>
          <a:xfrm>
            <a:off x="754565" y="5163684"/>
            <a:ext cx="10966628" cy="276999"/>
          </a:xfrm>
          <a:prstGeom prst="rect">
            <a:avLst/>
          </a:prstGeom>
        </p:spPr>
        <p:txBody>
          <a:bodyPr wrap="square">
            <a:spAutoFit/>
          </a:bodyPr>
          <a:lstStyle/>
          <a:p>
            <a:r>
              <a:rPr lang="lt-LT" sz="1200" dirty="0">
                <a:latin typeface="Arial" panose="020B0604020202020204" pitchFamily="34" charset="0"/>
                <a:cs typeface="Arial" panose="020B0604020202020204" pitchFamily="34" charset="0"/>
              </a:rPr>
              <a:t>https://www.nsa.smm.lt/wp-content/uploads/2024/10/Lietuviu-kalbos-ir-literaturos_AK_LS-2.pdf</a:t>
            </a:r>
            <a:endParaRPr lang="lt-LT" sz="1200" dirty="0">
              <a:latin typeface="Arial" panose="020B0604020202020204" pitchFamily="34" charset="0"/>
              <a:cs typeface="Arial" panose="020B0604020202020204" pitchFamily="34" charset="0"/>
            </a:endParaRPr>
          </a:p>
        </p:txBody>
      </p:sp>
      <p:sp>
        <p:nvSpPr>
          <p:cNvPr id="12" name="Rectangle 11"/>
          <p:cNvSpPr/>
          <p:nvPr/>
        </p:nvSpPr>
        <p:spPr>
          <a:xfrm>
            <a:off x="428625" y="366480"/>
            <a:ext cx="10229850"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sp>
        <p:nvSpPr>
          <p:cNvPr id="13" name="TextBox 12"/>
          <p:cNvSpPr txBox="1"/>
          <p:nvPr/>
        </p:nvSpPr>
        <p:spPr>
          <a:xfrm>
            <a:off x="4000500" y="898217"/>
            <a:ext cx="2467342" cy="553998"/>
          </a:xfrm>
          <a:prstGeom prst="rect">
            <a:avLst/>
          </a:prstGeom>
          <a:noFill/>
        </p:spPr>
        <p:txBody>
          <a:bodyPr wrap="square" rtlCol="0">
            <a:spAutoFit/>
          </a:bodyPr>
          <a:lstStyle/>
          <a:p>
            <a:pPr algn="ctr"/>
            <a:r>
              <a:rPr lang="lt-LT" b="1" dirty="0">
                <a:latin typeface="Arial" panose="020B0604020202020204" pitchFamily="34" charset="0"/>
                <a:cs typeface="Arial" panose="020B0604020202020204" pitchFamily="34" charset="0"/>
              </a:rPr>
              <a:t>Šaltiniai</a:t>
            </a:r>
            <a:endParaRPr lang="lt-LT" b="1" dirty="0">
              <a:latin typeface="Arial" panose="020B0604020202020204" pitchFamily="34" charset="0"/>
              <a:cs typeface="Arial" panose="020B0604020202020204" pitchFamily="34" charset="0"/>
            </a:endParaRPr>
          </a:p>
          <a:p>
            <a:pPr algn="ctr"/>
            <a:r>
              <a:rPr lang="lt-LT" sz="1200" b="1" dirty="0">
                <a:latin typeface="Arial" panose="020B0604020202020204" pitchFamily="34" charset="0"/>
                <a:cs typeface="Arial" panose="020B0604020202020204" pitchFamily="34" charset="0"/>
              </a:rPr>
              <a:t>(žiūrėta </a:t>
            </a:r>
            <a:r>
              <a:rPr lang="lt-LT" sz="1200" b="1" dirty="0" smtClean="0">
                <a:latin typeface="Arial" panose="020B0604020202020204" pitchFamily="34" charset="0"/>
                <a:cs typeface="Arial" panose="020B0604020202020204" pitchFamily="34" charset="0"/>
              </a:rPr>
              <a:t>2024-10-07–2024-10-15) </a:t>
            </a:r>
            <a:endParaRPr lang="lt-LT" sz="12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34788" y="11252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lt-LT"/>
          </a:p>
        </p:txBody>
      </p:sp>
      <p:sp>
        <p:nvSpPr>
          <p:cNvPr id="8" name="Rectangle 3"/>
          <p:cNvSpPr>
            <a:spLocks noChangeArrowheads="1"/>
          </p:cNvSpPr>
          <p:nvPr/>
        </p:nvSpPr>
        <p:spPr bwMode="auto">
          <a:xfrm>
            <a:off x="838200" y="2720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lt-LT"/>
          </a:p>
        </p:txBody>
      </p:sp>
      <p:pic>
        <p:nvPicPr>
          <p:cNvPr id="2" name="Picture 1" descr="image_123650291-28"/>
          <p:cNvPicPr>
            <a:picLocks noChangeAspect="1"/>
          </p:cNvPicPr>
          <p:nvPr/>
        </p:nvPicPr>
        <p:blipFill>
          <a:blip r:embed="rId1"/>
          <a:stretch>
            <a:fillRect/>
          </a:stretch>
        </p:blipFill>
        <p:spPr>
          <a:xfrm>
            <a:off x="1173480" y="488950"/>
            <a:ext cx="8859520" cy="545338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_123650291-19"/>
          <p:cNvPicPr>
            <a:picLocks noChangeAspect="1"/>
          </p:cNvPicPr>
          <p:nvPr/>
        </p:nvPicPr>
        <p:blipFill>
          <a:blip r:embed="rId1"/>
          <a:stretch>
            <a:fillRect/>
          </a:stretch>
        </p:blipFill>
        <p:spPr>
          <a:xfrm>
            <a:off x="461645" y="362585"/>
            <a:ext cx="10344150" cy="573278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94152"/>
            <a:ext cx="10229850"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sz="2400" b="1" i="1" dirty="0">
              <a:solidFill>
                <a:prstClr val="black"/>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nvGraphicFramePr>
        <p:xfrm>
          <a:off x="533399" y="2111829"/>
          <a:ext cx="10980386" cy="2211251"/>
        </p:xfrm>
        <a:graphic>
          <a:graphicData uri="http://schemas.openxmlformats.org/drawingml/2006/table">
            <a:tbl>
              <a:tblPr firstRow="1" bandRow="1">
                <a:tableStyleId>{5C22544A-7EE6-4342-B048-85BDC9FD1C3A}</a:tableStyleId>
              </a:tblPr>
              <a:tblGrid>
                <a:gridCol w="5490193"/>
                <a:gridCol w="5490193"/>
              </a:tblGrid>
              <a:tr h="520294">
                <a:tc>
                  <a:txBody>
                    <a:bodyPr/>
                    <a:lstStyle/>
                    <a:p>
                      <a:pPr algn="ctr"/>
                      <a:r>
                        <a:rPr lang="lt-LT" dirty="0">
                          <a:latin typeface="Arial" panose="020B0604020202020204" pitchFamily="34" charset="0"/>
                          <a:cs typeface="Arial" panose="020B0604020202020204" pitchFamily="34" charset="0"/>
                        </a:rPr>
                        <a:t>Klausimas </a:t>
                      </a:r>
                      <a:endParaRPr lang="lt-LT" dirty="0">
                        <a:latin typeface="Arial" panose="020B0604020202020204" pitchFamily="34" charset="0"/>
                        <a:cs typeface="Arial" panose="020B0604020202020204" pitchFamily="34" charset="0"/>
                      </a:endParaRPr>
                    </a:p>
                  </a:txBody>
                  <a:tcPr/>
                </a:tc>
                <a:tc>
                  <a:txBody>
                    <a:bodyPr/>
                    <a:lstStyle/>
                    <a:p>
                      <a:pPr algn="ctr"/>
                      <a:r>
                        <a:rPr lang="lt-LT" dirty="0">
                          <a:latin typeface="Arial" panose="020B0604020202020204" pitchFamily="34" charset="0"/>
                          <a:cs typeface="Arial" panose="020B0604020202020204" pitchFamily="34" charset="0"/>
                        </a:rPr>
                        <a:t>Atsakymas</a:t>
                      </a:r>
                      <a:endParaRPr lang="lt-LT" dirty="0">
                        <a:latin typeface="Arial" panose="020B0604020202020204" pitchFamily="34" charset="0"/>
                        <a:cs typeface="Arial" panose="020B0604020202020204" pitchFamily="34" charset="0"/>
                      </a:endParaRPr>
                    </a:p>
                  </a:txBody>
                  <a:tcPr/>
                </a:tc>
              </a:tr>
              <a:tr h="1690957">
                <a:tc>
                  <a:txBody>
                    <a:bodyPr/>
                    <a:lstStyle/>
                    <a:p>
                      <a:pPr algn="just"/>
                      <a:r>
                        <a:rPr lang="lt-LT" sz="1800" dirty="0">
                          <a:effectLst/>
                          <a:latin typeface="Arial" panose="020B0604020202020204" pitchFamily="34" charset="0"/>
                          <a:ea typeface="Calibri" panose="020F0502020204030204" pitchFamily="34" charset="0"/>
                          <a:cs typeface="Arial" panose="020B0604020202020204" pitchFamily="34" charset="0"/>
                        </a:rPr>
                        <a:t>Viena lektorė teigė, kad rašinys lieka mokslinio stiliaus, kita, kad publicistinio – kaip iš tiesų?</a:t>
                      </a:r>
                      <a:endParaRPr lang="lt-LT" dirty="0">
                        <a:latin typeface="Arial" panose="020B0604020202020204" pitchFamily="34" charset="0"/>
                        <a:cs typeface="Arial" panose="020B0604020202020204" pitchFamily="34" charset="0"/>
                      </a:endParaRPr>
                    </a:p>
                  </a:txBody>
                  <a:tcPr/>
                </a:tc>
                <a:tc>
                  <a:txBody>
                    <a:bodyPr/>
                    <a:lstStyle/>
                    <a:p>
                      <a:pPr algn="just"/>
                      <a:r>
                        <a:rPr lang="lt-LT" u="none" dirty="0">
                          <a:latin typeface="Arial" panose="020B0604020202020204" pitchFamily="34" charset="0"/>
                          <a:cs typeface="Arial" panose="020B0604020202020204" pitchFamily="34" charset="0"/>
                        </a:rPr>
                        <a:t>Teksto</a:t>
                      </a:r>
                      <a:r>
                        <a:rPr lang="lt-LT" u="none" baseline="0" dirty="0">
                          <a:latin typeface="Arial" panose="020B0604020202020204" pitchFamily="34" charset="0"/>
                          <a:cs typeface="Arial" panose="020B0604020202020204" pitchFamily="34" charset="0"/>
                        </a:rPr>
                        <a:t> i</a:t>
                      </a:r>
                      <a:r>
                        <a:rPr lang="lt-LT" u="none" dirty="0">
                          <a:latin typeface="Arial" panose="020B0604020202020204" pitchFamily="34" charset="0"/>
                          <a:cs typeface="Arial" panose="020B0604020202020204" pitchFamily="34" charset="0"/>
                        </a:rPr>
                        <a:t>nterpretacija</a:t>
                      </a:r>
                      <a:r>
                        <a:rPr lang="lt-LT" u="none" baseline="0" dirty="0">
                          <a:latin typeface="Arial" panose="020B0604020202020204" pitchFamily="34" charset="0"/>
                          <a:cs typeface="Arial" panose="020B0604020202020204" pitchFamily="34" charset="0"/>
                        </a:rPr>
                        <a:t> rašoma moksliniu stiliumi, analitine kalba. </a:t>
                      </a:r>
                      <a:endParaRPr lang="lt-LT" u="none" baseline="0" dirty="0">
                        <a:latin typeface="Arial" panose="020B0604020202020204" pitchFamily="34" charset="0"/>
                        <a:cs typeface="Arial" panose="020B0604020202020204" pitchFamily="34" charset="0"/>
                      </a:endParaRPr>
                    </a:p>
                    <a:p>
                      <a:pPr algn="just"/>
                      <a:r>
                        <a:rPr lang="lt-LT" u="none" baseline="0" dirty="0">
                          <a:latin typeface="Arial" panose="020B0604020202020204" pitchFamily="34" charset="0"/>
                          <a:cs typeface="Arial" panose="020B0604020202020204" pitchFamily="34" charset="0"/>
                        </a:rPr>
                        <a:t>Probleminio klausimo svarstymas rašomas publicistiniu stiliumi.</a:t>
                      </a:r>
                      <a:endParaRPr lang="lt-LT" u="none" baseline="0" dirty="0">
                        <a:latin typeface="Arial" panose="020B0604020202020204" pitchFamily="34" charset="0"/>
                        <a:cs typeface="Arial" panose="020B0604020202020204" pitchFamily="34" charset="0"/>
                      </a:endParaRPr>
                    </a:p>
                    <a:p>
                      <a:endParaRPr lang="lt-LT" u="none" dirty="0">
                        <a:latin typeface="Arial" panose="020B0604020202020204" pitchFamily="34" charset="0"/>
                        <a:cs typeface="Arial" panose="020B0604020202020204" pitchFamily="34" charset="0"/>
                      </a:endParaRPr>
                    </a:p>
                  </a:txBody>
                  <a:tcPr/>
                </a:tc>
              </a:tr>
            </a:tbl>
          </a:graphicData>
        </a:graphic>
      </p:graphicFrame>
      <p:sp>
        <p:nvSpPr>
          <p:cNvPr id="4" name="Stačiakampis 3"/>
          <p:cNvSpPr/>
          <p:nvPr/>
        </p:nvSpPr>
        <p:spPr>
          <a:xfrm>
            <a:off x="5576047" y="5669742"/>
            <a:ext cx="6096000" cy="646331"/>
          </a:xfrm>
          <a:prstGeom prst="rect">
            <a:avLst/>
          </a:prstGeom>
        </p:spPr>
        <p:txBody>
          <a:bodyPr>
            <a:spAutoFit/>
          </a:bodyPr>
          <a:lstStyle/>
          <a:p>
            <a:pPr lvl="0"/>
            <a:r>
              <a:rPr lang="lt-LT" b="1" i="1" dirty="0">
                <a:solidFill>
                  <a:srgbClr val="FF0000"/>
                </a:solidFill>
                <a:latin typeface="Arial" panose="020B0604020202020204" pitchFamily="34" charset="0"/>
                <a:cs typeface="Arial" panose="020B0604020202020204" pitchFamily="34" charset="0"/>
              </a:rPr>
              <a:t>Besikartojantys </a:t>
            </a:r>
            <a:r>
              <a:rPr lang="lt-LT" b="1" i="1" dirty="0" smtClean="0">
                <a:solidFill>
                  <a:srgbClr val="FF0000"/>
                </a:solidFill>
                <a:latin typeface="Arial" panose="020B0604020202020204" pitchFamily="34" charset="0"/>
                <a:cs typeface="Arial" panose="020B0604020202020204" pitchFamily="34" charset="0"/>
              </a:rPr>
              <a:t>klausimai - </a:t>
            </a:r>
            <a:r>
              <a:rPr lang="lt-LT" b="1" i="1" dirty="0">
                <a:solidFill>
                  <a:srgbClr val="FF0000"/>
                </a:solidFill>
                <a:latin typeface="Arial" panose="020B0604020202020204" pitchFamily="34" charset="0"/>
                <a:cs typeface="Arial" panose="020B0604020202020204" pitchFamily="34" charset="0"/>
              </a:rPr>
              <a:t>atsakyta 2023-10-10 konsultacijoje</a:t>
            </a:r>
            <a:endParaRPr lang="lt-LT" b="1" i="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448234" y="1053824"/>
            <a:ext cx="9242610" cy="1200329"/>
          </a:xfrm>
          <a:prstGeom prst="rect">
            <a:avLst/>
          </a:prstGeom>
          <a:solidFill>
            <a:schemeClr val="accent6">
              <a:lumMod val="60000"/>
              <a:lumOff val="40000"/>
            </a:schemeClr>
          </a:solidFill>
        </p:spPr>
        <p:txBody>
          <a:bodyPr wrap="square">
            <a:spAutoFit/>
          </a:bodyPr>
          <a:lstStyle/>
          <a:p>
            <a:r>
              <a:rPr lang="lt-LT" b="1" i="1" dirty="0">
                <a:solidFill>
                  <a:srgbClr val="000000"/>
                </a:solidFill>
                <a:latin typeface="YAFdJt8dAY0 0"/>
              </a:rPr>
              <a:t>Dėstymo </a:t>
            </a:r>
            <a:r>
              <a:rPr lang="lt-LT" b="1" i="1" dirty="0" smtClean="0">
                <a:solidFill>
                  <a:srgbClr val="000000"/>
                </a:solidFill>
                <a:latin typeface="YAFdJt8dAY0 0"/>
              </a:rPr>
              <a:t>komponavimas</a:t>
            </a:r>
            <a:endParaRPr lang="lt-LT" b="1" i="1" dirty="0" smtClean="0">
              <a:solidFill>
                <a:srgbClr val="000000"/>
              </a:solidFill>
              <a:latin typeface="YAFdJt8dAY0 0"/>
            </a:endParaRPr>
          </a:p>
          <a:p>
            <a:endParaRPr lang="lt-LT" dirty="0">
              <a:solidFill>
                <a:srgbClr val="000000"/>
              </a:solidFill>
              <a:latin typeface="YAFdJt8dAY0 0"/>
            </a:endParaRPr>
          </a:p>
          <a:p>
            <a:r>
              <a:rPr lang="lt-LT" b="1" i="1" dirty="0">
                <a:solidFill>
                  <a:srgbClr val="000000"/>
                </a:solidFill>
                <a:latin typeface="YAFdJt8dAY0 0"/>
              </a:rPr>
              <a:t>1. Pagal įžangoje suformuluotą temą (interpretacinį aspektą), svarbu išskirti to interpretacinio aspekto dėmenis, įžvelgti jų sąsajas.</a:t>
            </a:r>
            <a:endParaRPr lang="lt-LT" dirty="0">
              <a:solidFill>
                <a:srgbClr val="000000"/>
              </a:solidFill>
              <a:effectLst/>
              <a:latin typeface="YAFdJt8dAY0 0"/>
            </a:endParaRPr>
          </a:p>
        </p:txBody>
      </p:sp>
      <p:pic>
        <p:nvPicPr>
          <p:cNvPr id="3" name="Paveikslėlis 2"/>
          <p:cNvPicPr>
            <a:picLocks noChangeAspect="1"/>
          </p:cNvPicPr>
          <p:nvPr/>
        </p:nvPicPr>
        <p:blipFill>
          <a:blip r:embed="rId1"/>
          <a:stretch>
            <a:fillRect/>
          </a:stretch>
        </p:blipFill>
        <p:spPr>
          <a:xfrm>
            <a:off x="448234" y="2254153"/>
            <a:ext cx="9242610" cy="2505425"/>
          </a:xfrm>
          <a:prstGeom prst="rect">
            <a:avLst/>
          </a:prstGeom>
        </p:spPr>
      </p:pic>
      <p:sp>
        <p:nvSpPr>
          <p:cNvPr id="4" name="Stačiakampis 3"/>
          <p:cNvSpPr/>
          <p:nvPr/>
        </p:nvSpPr>
        <p:spPr>
          <a:xfrm>
            <a:off x="448234" y="4872788"/>
            <a:ext cx="9242610" cy="707886"/>
          </a:xfrm>
          <a:prstGeom prst="rect">
            <a:avLst/>
          </a:prstGeom>
          <a:solidFill>
            <a:schemeClr val="accent4">
              <a:lumMod val="90000"/>
            </a:schemeClr>
          </a:solidFill>
        </p:spPr>
        <p:txBody>
          <a:bodyPr wrap="square">
            <a:spAutoFit/>
          </a:bodyPr>
          <a:lstStyle/>
          <a:p>
            <a:r>
              <a:rPr lang="lt-LT" sz="2000" b="1" i="1" dirty="0">
                <a:solidFill>
                  <a:srgbClr val="000000"/>
                </a:solidFill>
                <a:latin typeface="Arial" panose="020B0604020202020204" pitchFamily="34" charset="0"/>
                <a:cs typeface="Arial" panose="020B0604020202020204" pitchFamily="34" charset="0"/>
              </a:rPr>
              <a:t>2. Tekstas (fragmentas) nagrinėjamas, išryškinant pasirinktą interpretacinį aspektą (analizuojamų dėmenų eiliškumas nėra apibrėžtas).</a:t>
            </a:r>
            <a:endParaRPr lang="lt-LT"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_123650291-20"/>
          <p:cNvPicPr>
            <a:picLocks noChangeAspect="1"/>
          </p:cNvPicPr>
          <p:nvPr/>
        </p:nvPicPr>
        <p:blipFill>
          <a:blip r:embed="rId1"/>
          <a:stretch>
            <a:fillRect/>
          </a:stretch>
        </p:blipFill>
        <p:spPr>
          <a:xfrm>
            <a:off x="469900" y="480060"/>
            <a:ext cx="9999345" cy="550354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_123650291-21"/>
          <p:cNvPicPr>
            <a:picLocks noChangeAspect="1"/>
          </p:cNvPicPr>
          <p:nvPr/>
        </p:nvPicPr>
        <p:blipFill>
          <a:blip r:embed="rId1"/>
          <a:stretch>
            <a:fillRect/>
          </a:stretch>
        </p:blipFill>
        <p:spPr>
          <a:xfrm>
            <a:off x="393700" y="385445"/>
            <a:ext cx="10104755" cy="565594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_123650291-22"/>
          <p:cNvPicPr>
            <a:picLocks noChangeAspect="1"/>
          </p:cNvPicPr>
          <p:nvPr/>
        </p:nvPicPr>
        <p:blipFill>
          <a:blip r:embed="rId1"/>
          <a:stretch>
            <a:fillRect/>
          </a:stretch>
        </p:blipFill>
        <p:spPr>
          <a:xfrm>
            <a:off x="380365" y="380365"/>
            <a:ext cx="10338435" cy="565785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_123650291-23"/>
          <p:cNvPicPr>
            <a:picLocks noChangeAspect="1"/>
          </p:cNvPicPr>
          <p:nvPr/>
        </p:nvPicPr>
        <p:blipFill>
          <a:blip r:embed="rId1"/>
          <a:stretch>
            <a:fillRect/>
          </a:stretch>
        </p:blipFill>
        <p:spPr>
          <a:xfrm>
            <a:off x="355600" y="461010"/>
            <a:ext cx="10414635" cy="56991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_123650291-24"/>
          <p:cNvPicPr>
            <a:picLocks noChangeAspect="1"/>
          </p:cNvPicPr>
          <p:nvPr/>
        </p:nvPicPr>
        <p:blipFill>
          <a:blip r:embed="rId1"/>
          <a:stretch>
            <a:fillRect/>
          </a:stretch>
        </p:blipFill>
        <p:spPr>
          <a:xfrm>
            <a:off x="558800" y="421640"/>
            <a:ext cx="9934575" cy="55213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colorful lines&#10;&#10;Description automatically generated with medium confidence"/>
          <p:cNvPicPr>
            <a:picLocks noGrp="1" noChangeAspect="1"/>
          </p:cNvPicPr>
          <p:nvPr>
            <p:ph idx="1"/>
          </p:nvPr>
        </p:nvPicPr>
        <p:blipFill>
          <a:blip r:embed="rId1"/>
          <a:stretch>
            <a:fillRect/>
          </a:stretch>
        </p:blipFill>
        <p:spPr>
          <a:xfrm>
            <a:off x="774095" y="393021"/>
            <a:ext cx="10905066" cy="6247265"/>
          </a:xfrm>
          <a:prstGeom prst="rect">
            <a:avLst/>
          </a:prstGeom>
        </p:spPr>
      </p:pic>
      <mc:AlternateContent xmlns:mc="http://schemas.openxmlformats.org/markup-compatibility/2006" xmlns:p14="http://schemas.microsoft.com/office/powerpoint/2010/main">
        <mc:Choice Requires="p14">
          <p:contentPart r:id="rId2" p14:bwMode="auto">
            <p14:nvContentPartPr>
              <p14:cNvPr id="7" name="Ink 6"/>
              <p14:cNvContentPartPr/>
              <p14:nvPr/>
            </p14:nvContentPartPr>
            <p14:xfrm>
              <a:off x="1318920" y="446486"/>
              <a:ext cx="2470680" cy="6032880"/>
            </p14:xfrm>
          </p:contentPart>
        </mc:Choice>
        <mc:Fallback xmlns="">
          <p:pic>
            <p:nvPicPr>
              <p:cNvPr id="7" name="Ink 6"/>
            </p:nvPicPr>
            <p:blipFill>
              <a:blip r:embed="rId3"/>
            </p:blipFill>
            <p:spPr>
              <a:xfrm>
                <a:off x="1318920" y="446486"/>
                <a:ext cx="2470680" cy="603288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3841440" y="413726"/>
              <a:ext cx="730080" cy="6064920"/>
            </p14:xfrm>
          </p:contentPart>
        </mc:Choice>
        <mc:Fallback xmlns="">
          <p:pic>
            <p:nvPicPr>
              <p:cNvPr id="8" name="Ink 7"/>
            </p:nvPicPr>
            <p:blipFill>
              <a:blip r:embed="rId5"/>
            </p:blipFill>
            <p:spPr>
              <a:xfrm>
                <a:off x="3841440" y="413726"/>
                <a:ext cx="730080" cy="606492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5702280" y="435326"/>
              <a:ext cx="677880" cy="6029280"/>
            </p14:xfrm>
          </p:contentPart>
        </mc:Choice>
        <mc:Fallback xmlns="">
          <p:pic>
            <p:nvPicPr>
              <p:cNvPr id="9" name="Ink 8"/>
            </p:nvPicPr>
            <p:blipFill>
              <a:blip r:embed="rId7"/>
            </p:blipFill>
            <p:spPr>
              <a:xfrm>
                <a:off x="5702280" y="435326"/>
                <a:ext cx="677880" cy="602928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21" name="Ink 20"/>
              <p14:cNvContentPartPr/>
              <p14:nvPr/>
            </p14:nvContentPartPr>
            <p14:xfrm>
              <a:off x="8390760" y="413726"/>
              <a:ext cx="2800080" cy="6062040"/>
            </p14:xfrm>
          </p:contentPart>
        </mc:Choice>
        <mc:Fallback xmlns="">
          <p:pic>
            <p:nvPicPr>
              <p:cNvPr id="21" name="Ink 20"/>
            </p:nvPicPr>
            <p:blipFill>
              <a:blip r:embed="rId9"/>
            </p:blipFill>
            <p:spPr>
              <a:xfrm>
                <a:off x="8390760" y="413726"/>
                <a:ext cx="2800080" cy="606204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23" name="Ink 22"/>
              <p14:cNvContentPartPr/>
              <p14:nvPr/>
            </p14:nvContentPartPr>
            <p14:xfrm>
              <a:off x="9513240" y="3320006"/>
              <a:ext cx="2134800" cy="3211920"/>
            </p14:xfrm>
          </p:contentPart>
        </mc:Choice>
        <mc:Fallback xmlns="">
          <p:pic>
            <p:nvPicPr>
              <p:cNvPr id="23" name="Ink 22"/>
            </p:nvPicPr>
            <p:blipFill>
              <a:blip r:embed="rId11"/>
            </p:blipFill>
            <p:spPr>
              <a:xfrm>
                <a:off x="9513240" y="3320006"/>
                <a:ext cx="2134800" cy="3211920"/>
              </a:xfrm>
              <a:prstGeom prst="rect"/>
            </p:spPr>
          </p:pic>
        </mc:Fallback>
      </mc:AlternateContent>
      <p:sp>
        <p:nvSpPr>
          <p:cNvPr id="24" name="TextBox 23"/>
          <p:cNvSpPr txBox="1"/>
          <p:nvPr/>
        </p:nvSpPr>
        <p:spPr>
          <a:xfrm>
            <a:off x="6250773" y="666537"/>
            <a:ext cx="3365573" cy="1200329"/>
          </a:xfrm>
          <a:prstGeom prst="rect">
            <a:avLst/>
          </a:prstGeom>
          <a:noFill/>
          <a:ln>
            <a:solidFill>
              <a:schemeClr val="tx1"/>
            </a:solidFill>
          </a:ln>
        </p:spPr>
        <p:txBody>
          <a:bodyPr wrap="square" rtlCol="0">
            <a:spAutoFit/>
          </a:bodyPr>
          <a:lstStyle/>
          <a:p>
            <a:pPr algn="just"/>
            <a:r>
              <a:rPr lang="lt-LT" b="1" i="1" dirty="0">
                <a:latin typeface="Arial" panose="020B0604020202020204" pitchFamily="34" charset="0"/>
                <a:cs typeface="Arial" panose="020B0604020202020204" pitchFamily="34" charset="0"/>
              </a:rPr>
              <a:t>Skirtingos interpretacijos kūriniuose aktualizuoja skirtingus elementus ir juos „sujungia“.</a:t>
            </a:r>
            <a:endParaRPr lang="lt-LT" b="1" i="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1"/>
          <a:stretch>
            <a:fillRect/>
          </a:stretch>
        </p:blipFill>
        <p:spPr>
          <a:xfrm>
            <a:off x="860612" y="692825"/>
            <a:ext cx="9161929" cy="3715268"/>
          </a:xfrm>
          <a:prstGeom prst="rect">
            <a:avLst/>
          </a:prstGeom>
        </p:spPr>
      </p:pic>
      <p:sp>
        <p:nvSpPr>
          <p:cNvPr id="3" name="Stačiakampis 2"/>
          <p:cNvSpPr/>
          <p:nvPr/>
        </p:nvSpPr>
        <p:spPr>
          <a:xfrm>
            <a:off x="860612" y="4661664"/>
            <a:ext cx="9484659" cy="923330"/>
          </a:xfrm>
          <a:prstGeom prst="rect">
            <a:avLst/>
          </a:prstGeom>
        </p:spPr>
        <p:txBody>
          <a:bodyPr wrap="square">
            <a:spAutoFit/>
          </a:bodyPr>
          <a:lstStyle/>
          <a:p>
            <a:r>
              <a:rPr lang="lt-LT" dirty="0">
                <a:hlinkClick r:id="rId2"/>
              </a:rPr>
              <a:t>https://www.nsa.smm.lt/egzaminai-ir-pasiekimu-patikrinimai/2024-2025-m-pasiekimu-patikrinimai/lietuviu-kalba</a:t>
            </a:r>
            <a:r>
              <a:rPr lang="lt-LT" dirty="0" smtClean="0">
                <a:hlinkClick r:id="rId2"/>
              </a:rPr>
              <a:t>/</a:t>
            </a:r>
            <a:endParaRPr lang="lt-LT" dirty="0" smtClean="0"/>
          </a:p>
          <a:p>
            <a:endParaRPr lang="lt-LT"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726141" y="959223"/>
            <a:ext cx="9995647" cy="4585871"/>
          </a:xfrm>
          <a:prstGeom prst="rect">
            <a:avLst/>
          </a:prstGeom>
          <a:solidFill>
            <a:schemeClr val="accent6">
              <a:lumMod val="60000"/>
              <a:lumOff val="40000"/>
            </a:schemeClr>
          </a:solidFill>
        </p:spPr>
        <p:txBody>
          <a:bodyPr wrap="square">
            <a:spAutoFit/>
          </a:bodyPr>
          <a:lstStyle/>
          <a:p>
            <a:pPr algn="just"/>
            <a:r>
              <a:rPr lang="lt-LT" sz="2800" b="1" dirty="0">
                <a:solidFill>
                  <a:srgbClr val="000000"/>
                </a:solidFill>
                <a:latin typeface="Arial" panose="020B0604020202020204" pitchFamily="34" charset="0"/>
                <a:cs typeface="Arial" panose="020B0604020202020204" pitchFamily="34" charset="0"/>
              </a:rPr>
              <a:t>Pabaigos </a:t>
            </a:r>
            <a:r>
              <a:rPr lang="lt-LT" sz="2800" b="1" dirty="0" smtClean="0">
                <a:solidFill>
                  <a:srgbClr val="000000"/>
                </a:solidFill>
                <a:latin typeface="Arial" panose="020B0604020202020204" pitchFamily="34" charset="0"/>
                <a:cs typeface="Arial" panose="020B0604020202020204" pitchFamily="34" charset="0"/>
              </a:rPr>
              <a:t>komponavimas</a:t>
            </a:r>
            <a:endParaRPr lang="lt-LT" sz="2800" b="1" dirty="0" smtClean="0">
              <a:solidFill>
                <a:srgbClr val="000000"/>
              </a:solidFill>
              <a:latin typeface="Arial" panose="020B0604020202020204" pitchFamily="34" charset="0"/>
              <a:cs typeface="Arial" panose="020B0604020202020204" pitchFamily="34" charset="0"/>
            </a:endParaRPr>
          </a:p>
          <a:p>
            <a:pPr algn="just"/>
            <a:endParaRPr lang="lt-LT" sz="2400" dirty="0">
              <a:solidFill>
                <a:srgbClr val="000000"/>
              </a:solidFill>
              <a:latin typeface="Arial" panose="020B0604020202020204" pitchFamily="34" charset="0"/>
              <a:cs typeface="Arial" panose="020B0604020202020204" pitchFamily="34" charset="0"/>
            </a:endParaRPr>
          </a:p>
          <a:p>
            <a:pPr algn="just">
              <a:buFont typeface="Arial" panose="020B0604020202020204" pitchFamily="34" charset="0"/>
              <a:buChar char="•"/>
            </a:pPr>
            <a:r>
              <a:rPr lang="lt-LT" sz="2400" b="1" dirty="0">
                <a:solidFill>
                  <a:srgbClr val="000000"/>
                </a:solidFill>
                <a:latin typeface="Arial" panose="020B0604020202020204" pitchFamily="34" charset="0"/>
                <a:cs typeface="Arial" panose="020B0604020202020204" pitchFamily="34" charset="0"/>
              </a:rPr>
              <a:t>Primenama interpretacinė perspektyva (kultūrinio konteksto pavyzdys), galima papildyti ir naujais</a:t>
            </a:r>
            <a:r>
              <a:rPr lang="lt-LT" sz="2400" b="1" dirty="0" smtClean="0">
                <a:solidFill>
                  <a:srgbClr val="000000"/>
                </a:solidFill>
                <a:latin typeface="Arial" panose="020B0604020202020204" pitchFamily="34" charset="0"/>
                <a:cs typeface="Arial" panose="020B0604020202020204" pitchFamily="34" charset="0"/>
              </a:rPr>
              <a:t>.</a:t>
            </a:r>
            <a:endParaRPr lang="lt-LT" sz="2400" b="1" dirty="0" smtClean="0">
              <a:solidFill>
                <a:srgbClr val="000000"/>
              </a:solidFill>
              <a:latin typeface="Arial" panose="020B0604020202020204" pitchFamily="34" charset="0"/>
              <a:cs typeface="Arial" panose="020B0604020202020204" pitchFamily="34" charset="0"/>
            </a:endParaRPr>
          </a:p>
          <a:p>
            <a:pPr algn="just"/>
            <a:endParaRPr lang="lt-LT" sz="24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lt-LT" sz="2400" b="1" dirty="0">
                <a:solidFill>
                  <a:srgbClr val="000000"/>
                </a:solidFill>
                <a:latin typeface="Arial" panose="020B0604020202020204" pitchFamily="34" charset="0"/>
                <a:cs typeface="Arial" panose="020B0604020202020204" pitchFamily="34" charset="0"/>
              </a:rPr>
              <a:t>Aiškiai suformuluojama problema</a:t>
            </a:r>
            <a:r>
              <a:rPr lang="lt-LT" sz="2400" b="1" dirty="0" smtClean="0">
                <a:solidFill>
                  <a:srgbClr val="000000"/>
                </a:solidFill>
                <a:latin typeface="Arial" panose="020B0604020202020204" pitchFamily="34" charset="0"/>
                <a:cs typeface="Arial" panose="020B0604020202020204" pitchFamily="34" charset="0"/>
              </a:rPr>
              <a:t>.</a:t>
            </a:r>
            <a:endParaRPr lang="lt-LT" sz="2400" b="1" dirty="0" smtClean="0">
              <a:solidFill>
                <a:srgbClr val="000000"/>
              </a:solidFill>
              <a:latin typeface="Arial" panose="020B0604020202020204" pitchFamily="34" charset="0"/>
              <a:cs typeface="Arial" panose="020B0604020202020204" pitchFamily="34" charset="0"/>
            </a:endParaRPr>
          </a:p>
          <a:p>
            <a:pPr algn="just"/>
            <a:endParaRPr lang="lt-LT" sz="24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lt-LT" sz="2400" b="1" dirty="0">
                <a:solidFill>
                  <a:srgbClr val="000000"/>
                </a:solidFill>
                <a:latin typeface="Arial" panose="020B0604020202020204" pitchFamily="34" charset="0"/>
                <a:cs typeface="Arial" panose="020B0604020202020204" pitchFamily="34" charset="0"/>
              </a:rPr>
              <a:t>Dar kartą įvardijama idėja ir galima, jei norima, akcentuoti ryškiausias raiškos priemones</a:t>
            </a:r>
            <a:r>
              <a:rPr lang="lt-LT" sz="2400" b="1" dirty="0" smtClean="0">
                <a:solidFill>
                  <a:srgbClr val="000000"/>
                </a:solidFill>
                <a:latin typeface="Arial" panose="020B0604020202020204" pitchFamily="34" charset="0"/>
                <a:cs typeface="Arial" panose="020B0604020202020204" pitchFamily="34" charset="0"/>
              </a:rPr>
              <a:t>.</a:t>
            </a:r>
            <a:endParaRPr lang="lt-LT" sz="2400" b="1" dirty="0" smtClean="0">
              <a:solidFill>
                <a:srgbClr val="000000"/>
              </a:solidFill>
              <a:latin typeface="Arial" panose="020B0604020202020204" pitchFamily="34" charset="0"/>
              <a:cs typeface="Arial" panose="020B0604020202020204" pitchFamily="34" charset="0"/>
            </a:endParaRPr>
          </a:p>
          <a:p>
            <a:pPr algn="just"/>
            <a:endParaRPr lang="lt-LT" sz="24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lt-LT" sz="2400" b="1" dirty="0">
                <a:solidFill>
                  <a:srgbClr val="000000"/>
                </a:solidFill>
                <a:latin typeface="Arial" panose="020B0604020202020204" pitchFamily="34" charset="0"/>
                <a:cs typeface="Arial" panose="020B0604020202020204" pitchFamily="34" charset="0"/>
              </a:rPr>
              <a:t>Išanalizuotas tekstas (fragmentas) susietas su kito autoriaus tekstu, apibendrinant atskleidžiami </a:t>
            </a:r>
            <a:r>
              <a:rPr lang="lt-LT" sz="2400" b="1" dirty="0" err="1">
                <a:solidFill>
                  <a:srgbClr val="000000"/>
                </a:solidFill>
                <a:latin typeface="Arial" panose="020B0604020202020204" pitchFamily="34" charset="0"/>
                <a:cs typeface="Arial" panose="020B0604020202020204" pitchFamily="34" charset="0"/>
              </a:rPr>
              <a:t>panašumai</a:t>
            </a:r>
            <a:r>
              <a:rPr lang="lt-LT" sz="2400" b="1" dirty="0">
                <a:solidFill>
                  <a:srgbClr val="000000"/>
                </a:solidFill>
                <a:latin typeface="Arial" panose="020B0604020202020204" pitchFamily="34" charset="0"/>
                <a:cs typeface="Arial" panose="020B0604020202020204" pitchFamily="34" charset="0"/>
              </a:rPr>
              <a:t> arba </a:t>
            </a:r>
            <a:r>
              <a:rPr lang="lt-LT" sz="2400" b="1" dirty="0" smtClean="0">
                <a:solidFill>
                  <a:srgbClr val="000000"/>
                </a:solidFill>
                <a:latin typeface="Arial" panose="020B0604020202020204" pitchFamily="34" charset="0"/>
                <a:cs typeface="Arial" panose="020B0604020202020204" pitchFamily="34" charset="0"/>
              </a:rPr>
              <a:t>skirtumai.</a:t>
            </a:r>
            <a:endParaRPr lang="lt-LT"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_123650291-27"/>
          <p:cNvPicPr>
            <a:picLocks noChangeAspect="1"/>
          </p:cNvPicPr>
          <p:nvPr/>
        </p:nvPicPr>
        <p:blipFill>
          <a:blip r:embed="rId1"/>
          <a:stretch>
            <a:fillRect/>
          </a:stretch>
        </p:blipFill>
        <p:spPr>
          <a:xfrm>
            <a:off x="711200" y="521335"/>
            <a:ext cx="9906000" cy="546735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_123650291-26"/>
          <p:cNvPicPr>
            <a:picLocks noChangeAspect="1"/>
          </p:cNvPicPr>
          <p:nvPr/>
        </p:nvPicPr>
        <p:blipFill>
          <a:blip r:embed="rId1"/>
          <a:stretch>
            <a:fillRect/>
          </a:stretch>
        </p:blipFill>
        <p:spPr>
          <a:xfrm>
            <a:off x="469900" y="431165"/>
            <a:ext cx="10185400" cy="56451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038" y="456081"/>
            <a:ext cx="10388255"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lt-LT" sz="3600" b="1" i="1"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Kas svarbiausia vertinant turinį?</a:t>
            </a:r>
            <a:endParaRPr kumimoji="0" lang="lt-LT" sz="3600" b="1" i="1"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graphicFrame>
        <p:nvGraphicFramePr>
          <p:cNvPr id="3" name="Content Placeholder 3"/>
          <p:cNvGraphicFramePr/>
          <p:nvPr/>
        </p:nvGraphicFramePr>
        <p:xfrm>
          <a:off x="2646153" y="1268728"/>
          <a:ext cx="5708952" cy="4998720"/>
        </p:xfrm>
        <a:graphic>
          <a:graphicData uri="http://schemas.openxmlformats.org/drawingml/2006/table">
            <a:tbl>
              <a:tblPr firstRow="1" bandRow="1"/>
              <a:tblGrid>
                <a:gridCol w="5708952"/>
              </a:tblGrid>
              <a:tr h="601889">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lt-LT" sz="2400" dirty="0">
                          <a:latin typeface="Arial" panose="020B0604020202020204" pitchFamily="34" charset="0"/>
                          <a:cs typeface="Arial" panose="020B0604020202020204" pitchFamily="34" charset="0"/>
                        </a:rPr>
                        <a:t>Grožinio teksto interpretavimo </a:t>
                      </a:r>
                      <a:endParaRPr lang="lt-LT" sz="24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lt-LT" sz="2400" dirty="0">
                          <a:latin typeface="Arial" panose="020B0604020202020204" pitchFamily="34" charset="0"/>
                          <a:cs typeface="Arial" panose="020B0604020202020204" pitchFamily="34" charset="0"/>
                        </a:rPr>
                        <a:t>rašinys</a:t>
                      </a:r>
                      <a:endParaRPr lang="lt-LT" sz="2400" dirty="0">
                        <a:latin typeface="Arial" panose="020B0604020202020204" pitchFamily="34" charset="0"/>
                        <a:cs typeface="Arial" panose="020B0604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E2841">
                        <a:lumMod val="10000"/>
                        <a:lumOff val="90000"/>
                      </a:srgbClr>
                    </a:solidFill>
                  </a:tcPr>
                </a:tc>
              </a:tr>
              <a:tr h="2333625">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285750" indent="-285750">
                        <a:buFont typeface="Wingdings" panose="05000000000000000000" pitchFamily="2" charset="2"/>
                        <a:buChar char="ü"/>
                      </a:pPr>
                      <a:endParaRPr lang="lt-LT"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lt-LT" dirty="0">
                          <a:latin typeface="Arial" panose="020B0604020202020204" pitchFamily="34" charset="0"/>
                          <a:cs typeface="Arial" panose="020B0604020202020204" pitchFamily="34" charset="0"/>
                        </a:rPr>
                        <a:t>Pateikto </a:t>
                      </a:r>
                      <a:r>
                        <a:rPr lang="lt-LT" sz="2800" b="1" dirty="0">
                          <a:latin typeface="Arial" panose="020B0604020202020204" pitchFamily="34" charset="0"/>
                          <a:cs typeface="Arial" panose="020B0604020202020204" pitchFamily="34" charset="0"/>
                        </a:rPr>
                        <a:t>teksto suvokimas </a:t>
                      </a:r>
                      <a:r>
                        <a:rPr lang="lt-LT" dirty="0">
                          <a:latin typeface="Arial" panose="020B0604020202020204" pitchFamily="34" charset="0"/>
                          <a:cs typeface="Arial" panose="020B0604020202020204" pitchFamily="34" charset="0"/>
                        </a:rPr>
                        <a:t>(suprasta tema, problema, pagrindinė mintis)</a:t>
                      </a:r>
                      <a:endParaRPr lang="lt-LT" dirty="0">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lt-LT"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ü"/>
                      </a:pPr>
                      <a:r>
                        <a:rPr lang="lt-LT" dirty="0">
                          <a:latin typeface="Arial" panose="020B0604020202020204" pitchFamily="34" charset="0"/>
                          <a:cs typeface="Arial" panose="020B0604020202020204" pitchFamily="34" charset="0"/>
                        </a:rPr>
                        <a:t>Tinkamai pritaikytas </a:t>
                      </a:r>
                      <a:r>
                        <a:rPr lang="lt-LT" b="1" dirty="0">
                          <a:latin typeface="Arial" panose="020B0604020202020204" pitchFamily="34" charset="0"/>
                          <a:cs typeface="Arial" panose="020B0604020202020204" pitchFamily="34" charset="0"/>
                        </a:rPr>
                        <a:t>interpretacinis aspektas </a:t>
                      </a:r>
                      <a:r>
                        <a:rPr lang="lt-LT" dirty="0">
                          <a:latin typeface="Arial" panose="020B0604020202020204" pitchFamily="34" charset="0"/>
                          <a:cs typeface="Arial" panose="020B0604020202020204" pitchFamily="34" charset="0"/>
                        </a:rPr>
                        <a:t>(nurodytas užduotyje arba savarankiškai pasirinktas)</a:t>
                      </a:r>
                      <a:endParaRPr lang="lt-LT"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lt-LT"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lt-LT" b="1" dirty="0">
                          <a:latin typeface="Arial" panose="020B0604020202020204" pitchFamily="34" charset="0"/>
                          <a:cs typeface="Arial" panose="020B0604020202020204" pitchFamily="34" charset="0"/>
                        </a:rPr>
                        <a:t>Tekstas tinkamai </a:t>
                      </a:r>
                      <a:r>
                        <a:rPr lang="lt-LT" sz="2400" b="1" dirty="0">
                          <a:latin typeface="Arial" panose="020B0604020202020204" pitchFamily="34" charset="0"/>
                          <a:cs typeface="Arial" panose="020B0604020202020204" pitchFamily="34" charset="0"/>
                        </a:rPr>
                        <a:t>analizuojamas</a:t>
                      </a:r>
                      <a:r>
                        <a:rPr lang="lt-LT" b="1" dirty="0">
                          <a:latin typeface="Arial" panose="020B0604020202020204" pitchFamily="34" charset="0"/>
                          <a:cs typeface="Arial" panose="020B0604020202020204" pitchFamily="34" charset="0"/>
                        </a:rPr>
                        <a:t> </a:t>
                      </a:r>
                      <a:r>
                        <a:rPr lang="lt-LT" dirty="0">
                          <a:latin typeface="Arial" panose="020B0604020202020204" pitchFamily="34" charset="0"/>
                          <a:cs typeface="Arial" panose="020B0604020202020204" pitchFamily="34" charset="0"/>
                        </a:rPr>
                        <a:t>(aptariami interpretacinį aspektą pagrindžiantys teksto dėmenys)</a:t>
                      </a:r>
                      <a:endParaRPr lang="lt-LT"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lt-LT"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lt-LT" dirty="0">
                          <a:latin typeface="Arial" panose="020B0604020202020204" pitchFamily="34" charset="0"/>
                          <a:cs typeface="Arial" panose="020B0604020202020204" pitchFamily="34" charset="0"/>
                        </a:rPr>
                        <a:t>Kultūrinis </a:t>
                      </a:r>
                      <a:r>
                        <a:rPr lang="lt-LT" b="1" dirty="0">
                          <a:latin typeface="Arial" panose="020B0604020202020204" pitchFamily="34" charset="0"/>
                          <a:cs typeface="Arial" panose="020B0604020202020204" pitchFamily="34" charset="0"/>
                        </a:rPr>
                        <a:t>kontekstas</a:t>
                      </a:r>
                      <a:r>
                        <a:rPr lang="lt-LT" dirty="0">
                          <a:latin typeface="Arial" panose="020B0604020202020204" pitchFamily="34" charset="0"/>
                          <a:cs typeface="Arial" panose="020B0604020202020204" pitchFamily="34" charset="0"/>
                        </a:rPr>
                        <a:t>.</a:t>
                      </a:r>
                      <a:endParaRPr lang="lt-LT"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lt-LT" dirty="0">
                        <a:latin typeface="Arial" panose="020B0604020202020204" pitchFamily="34" charset="0"/>
                        <a:cs typeface="Arial" panose="020B0604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972670" y="427181"/>
            <a:ext cx="9565340" cy="923330"/>
          </a:xfrm>
          <a:prstGeom prst="rect">
            <a:avLst/>
          </a:prstGeom>
        </p:spPr>
        <p:txBody>
          <a:bodyPr wrap="square">
            <a:spAutoFit/>
          </a:bodyPr>
          <a:lstStyle/>
          <a:p>
            <a:r>
              <a:rPr lang="lt-LT" dirty="0">
                <a:hlinkClick r:id="rId1"/>
              </a:rPr>
              <a:t>https://</a:t>
            </a:r>
            <a:r>
              <a:rPr lang="lt-LT" dirty="0" smtClean="0">
                <a:hlinkClick r:id="rId1"/>
              </a:rPr>
              <a:t>www.nsa.smm.lt/wp-content/uploads/2024/08/2024-2025-Informacija-lietuviu-kalbos-ir-literaturos-dalyko-mokytojams-1.pdf</a:t>
            </a:r>
            <a:endParaRPr lang="lt-LT" dirty="0" smtClean="0"/>
          </a:p>
          <a:p>
            <a:endParaRPr lang="lt-LT" dirty="0"/>
          </a:p>
        </p:txBody>
      </p:sp>
      <p:pic>
        <p:nvPicPr>
          <p:cNvPr id="3" name="Paveikslėlis 2"/>
          <p:cNvPicPr>
            <a:picLocks noChangeAspect="1"/>
          </p:cNvPicPr>
          <p:nvPr/>
        </p:nvPicPr>
        <p:blipFill>
          <a:blip r:embed="rId2"/>
          <a:stretch>
            <a:fillRect/>
          </a:stretch>
        </p:blipFill>
        <p:spPr>
          <a:xfrm>
            <a:off x="802340" y="1144324"/>
            <a:ext cx="9565339" cy="512516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1"/>
          <a:stretch>
            <a:fillRect/>
          </a:stretch>
        </p:blipFill>
        <p:spPr>
          <a:xfrm>
            <a:off x="5684844" y="454489"/>
            <a:ext cx="4255195" cy="5889142"/>
          </a:xfrm>
          <a:prstGeom prst="rect">
            <a:avLst/>
          </a:prstGeom>
        </p:spPr>
      </p:pic>
      <p:pic>
        <p:nvPicPr>
          <p:cNvPr id="3" name="Paveikslėlis 2"/>
          <p:cNvPicPr>
            <a:picLocks noChangeAspect="1"/>
          </p:cNvPicPr>
          <p:nvPr/>
        </p:nvPicPr>
        <p:blipFill>
          <a:blip r:embed="rId2"/>
          <a:stretch>
            <a:fillRect/>
          </a:stretch>
        </p:blipFill>
        <p:spPr>
          <a:xfrm>
            <a:off x="846110" y="454489"/>
            <a:ext cx="4425137" cy="588914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754" y="132037"/>
            <a:ext cx="11878491" cy="6540137"/>
          </a:xfrm>
          <a:prstGeom prst="rect">
            <a:avLst/>
          </a:prstGeom>
          <a:solidFill>
            <a:srgbClr val="006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927744" y="1652027"/>
            <a:ext cx="2214459" cy="801859"/>
          </a:xfrm>
          <a:prstGeom prst="rect">
            <a:avLst/>
          </a:prstGeom>
        </p:spPr>
      </p:pic>
      <p:sp>
        <p:nvSpPr>
          <p:cNvPr id="6" name="TextBox 5"/>
          <p:cNvSpPr txBox="1"/>
          <p:nvPr/>
        </p:nvSpPr>
        <p:spPr>
          <a:xfrm>
            <a:off x="2867609" y="3203508"/>
            <a:ext cx="6456782" cy="1169551"/>
          </a:xfrm>
          <a:prstGeom prst="rect">
            <a:avLst/>
          </a:prstGeom>
          <a:noFill/>
        </p:spPr>
        <p:txBody>
          <a:bodyPr wrap="square" rtlCol="0">
            <a:spAutoFit/>
          </a:bodyPr>
          <a:lstStyle/>
          <a:p>
            <a:pPr algn="ctr"/>
            <a:r>
              <a:rPr lang="lt-LT" sz="3500" dirty="0">
                <a:solidFill>
                  <a:schemeClr val="bg1"/>
                </a:solidFill>
                <a:latin typeface="HK Nova" panose="00000500000000000000" pitchFamily="50" charset="-70"/>
              </a:rPr>
              <a:t>Atsakymai į klausimus, susijusius su rašinio užduotimis</a:t>
            </a:r>
            <a:endParaRPr lang="en-US" sz="3500" dirty="0">
              <a:solidFill>
                <a:schemeClr val="bg1"/>
              </a:solidFill>
              <a:latin typeface="HK Nova" panose="00000500000000000000" pitchFamily="50" charset="-7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651" y="5667632"/>
            <a:ext cx="1296780" cy="1423295"/>
          </a:xfrm>
          <a:prstGeom prst="rect">
            <a:avLst/>
          </a:prstGeom>
        </p:spPr>
      </p:pic>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61267"/>
          <a:stretch>
            <a:fillRect/>
          </a:stretch>
        </p:blipFill>
        <p:spPr>
          <a:xfrm>
            <a:off x="11677479" y="802656"/>
            <a:ext cx="502279" cy="142329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42561" y="770965"/>
          <a:ext cx="10347650" cy="5678244"/>
        </p:xfrm>
        <a:graphic>
          <a:graphicData uri="http://schemas.openxmlformats.org/drawingml/2006/table">
            <a:tbl>
              <a:tblPr firstRow="1" bandRow="1">
                <a:tableStyleId>{5C22544A-7EE6-4342-B048-85BDC9FD1C3A}</a:tableStyleId>
              </a:tblPr>
              <a:tblGrid>
                <a:gridCol w="5173825"/>
                <a:gridCol w="5173825"/>
              </a:tblGrid>
              <a:tr h="457200">
                <a:tc>
                  <a:txBody>
                    <a:bodyPr/>
                    <a:lstStyle/>
                    <a:p>
                      <a:pPr algn="ctr"/>
                      <a:r>
                        <a:rPr lang="lt-LT" dirty="0">
                          <a:latin typeface="Arial" panose="020B0604020202020204" pitchFamily="34" charset="0"/>
                          <a:cs typeface="Arial" panose="020B0604020202020204" pitchFamily="34" charset="0"/>
                        </a:rPr>
                        <a:t>Klausimas </a:t>
                      </a:r>
                      <a:endParaRPr lang="lt-LT" dirty="0">
                        <a:latin typeface="Arial" panose="020B0604020202020204" pitchFamily="34" charset="0"/>
                        <a:cs typeface="Arial" panose="020B0604020202020204" pitchFamily="34" charset="0"/>
                      </a:endParaRPr>
                    </a:p>
                  </a:txBody>
                  <a:tcPr/>
                </a:tc>
                <a:tc>
                  <a:txBody>
                    <a:bodyPr/>
                    <a:lstStyle/>
                    <a:p>
                      <a:pPr algn="ctr"/>
                      <a:r>
                        <a:rPr lang="lt-LT" dirty="0">
                          <a:latin typeface="Arial" panose="020B0604020202020204" pitchFamily="34" charset="0"/>
                          <a:cs typeface="Arial" panose="020B0604020202020204" pitchFamily="34" charset="0"/>
                        </a:rPr>
                        <a:t>Atsakymas</a:t>
                      </a:r>
                      <a:endParaRPr lang="lt-LT" dirty="0">
                        <a:latin typeface="Arial" panose="020B0604020202020204" pitchFamily="34" charset="0"/>
                        <a:cs typeface="Arial" panose="020B0604020202020204" pitchFamily="34" charset="0"/>
                      </a:endParaRPr>
                    </a:p>
                  </a:txBody>
                  <a:tcPr/>
                </a:tc>
              </a:tr>
              <a:tr h="777900">
                <a:tc>
                  <a:txBody>
                    <a:bodyPr/>
                    <a:lstStyle/>
                    <a:p>
                      <a:r>
                        <a:rPr lang="lt-LT" sz="1800" kern="1200" dirty="0" smtClean="0">
                          <a:solidFill>
                            <a:schemeClr val="dk1"/>
                          </a:solidFill>
                          <a:effectLst/>
                          <a:latin typeface="Arial" panose="020B0604020202020204" pitchFamily="34" charset="0"/>
                          <a:ea typeface="+mn-ea"/>
                          <a:cs typeface="Arial" panose="020B0604020202020204" pitchFamily="34" charset="0"/>
                        </a:rPr>
                        <a:t>Kokiu atveju interpretavimas bus vertinamas absoliučiu nuliu?</a:t>
                      </a:r>
                      <a:endParaRPr lang="lt-LT" dirty="0">
                        <a:latin typeface="Arial" panose="020B0604020202020204" pitchFamily="34" charset="0"/>
                        <a:cs typeface="Arial" panose="020B0604020202020204" pitchFamily="34" charset="0"/>
                      </a:endParaRPr>
                    </a:p>
                  </a:txBody>
                  <a:tcPr/>
                </a:tc>
                <a:tc>
                  <a:txBody>
                    <a:bodyPr/>
                    <a:lstStyle/>
                    <a:p>
                      <a:pPr algn="just"/>
                      <a:r>
                        <a:rPr lang="lt-LT" sz="1800" dirty="0" smtClean="0">
                          <a:latin typeface="Arial" panose="020B0604020202020204" pitchFamily="34" charset="0"/>
                          <a:cs typeface="Arial" panose="020B0604020202020204" pitchFamily="34" charset="0"/>
                        </a:rPr>
                        <a:t>Kai</a:t>
                      </a:r>
                      <a:r>
                        <a:rPr lang="lt-LT" sz="1800" baseline="0" dirty="0" smtClean="0">
                          <a:latin typeface="Arial" panose="020B0604020202020204" pitchFamily="34" charset="0"/>
                          <a:cs typeface="Arial" panose="020B0604020202020204" pitchFamily="34" charset="0"/>
                        </a:rPr>
                        <a:t> interpretuojama ne į temą arba neinterpretuojama, kai interpretuojamas ne pateiktas kūrinys arba fragmentas.</a:t>
                      </a:r>
                      <a:endParaRPr lang="lt-LT" sz="1800" dirty="0">
                        <a:latin typeface="Arial" panose="020B0604020202020204" pitchFamily="34" charset="0"/>
                        <a:cs typeface="Arial" panose="020B0604020202020204" pitchFamily="34" charset="0"/>
                      </a:endParaRPr>
                    </a:p>
                  </a:txBody>
                  <a:tcPr/>
                </a:tc>
              </a:tr>
              <a:tr h="544530">
                <a:tc>
                  <a:txBody>
                    <a:bodyPr/>
                    <a:lstStyle/>
                    <a:p>
                      <a:r>
                        <a:rPr lang="lt-LT" sz="1800" kern="1200" dirty="0" smtClean="0">
                          <a:solidFill>
                            <a:schemeClr val="dk1"/>
                          </a:solidFill>
                          <a:effectLst/>
                          <a:latin typeface="Arial" panose="020B0604020202020204" pitchFamily="34" charset="0"/>
                          <a:ea typeface="+mn-ea"/>
                          <a:cs typeface="Arial" panose="020B0604020202020204" pitchFamily="34" charset="0"/>
                        </a:rPr>
                        <a:t>Kaip ruošti interpretacijai, kokiu vadovėliu naudotis? </a:t>
                      </a:r>
                      <a:endParaRPr lang="lt-LT" b="0" dirty="0">
                        <a:latin typeface="Arial" panose="020B0604020202020204" pitchFamily="34" charset="0"/>
                        <a:cs typeface="Arial" panose="020B0604020202020204" pitchFamily="34" charset="0"/>
                      </a:endParaRPr>
                    </a:p>
                  </a:txBody>
                  <a:tcPr/>
                </a:tc>
                <a:tc>
                  <a:txBody>
                    <a:bodyPr/>
                    <a:lstStyle/>
                    <a:p>
                      <a:r>
                        <a:rPr lang="lt-LT" dirty="0" smtClean="0">
                          <a:latin typeface="Arial" panose="020B0604020202020204" pitchFamily="34" charset="0"/>
                          <a:cs typeface="Arial" panose="020B0604020202020204" pitchFamily="34" charset="0"/>
                        </a:rPr>
                        <a:t>Mokantis</a:t>
                      </a:r>
                      <a:r>
                        <a:rPr lang="lt-LT" baseline="0" dirty="0" smtClean="0">
                          <a:latin typeface="Arial" panose="020B0604020202020204" pitchFamily="34" charset="0"/>
                          <a:cs typeface="Arial" panose="020B0604020202020204" pitchFamily="34" charset="0"/>
                        </a:rPr>
                        <a:t> mokytojas medžiagą pasirenka pats, pagal mokinių gebėjimo lygius.</a:t>
                      </a:r>
                      <a:endParaRPr lang="lt-LT" dirty="0">
                        <a:latin typeface="Arial" panose="020B0604020202020204" pitchFamily="34" charset="0"/>
                        <a:cs typeface="Arial" panose="020B0604020202020204" pitchFamily="34" charset="0"/>
                      </a:endParaRPr>
                    </a:p>
                  </a:txBody>
                  <a:tcPr/>
                </a:tc>
              </a:tr>
              <a:tr h="1244641">
                <a:tc>
                  <a:txBody>
                    <a:bodyPr/>
                    <a:lstStyle/>
                    <a:p>
                      <a:r>
                        <a:rPr lang="lt-LT" sz="1800" kern="1200" dirty="0" smtClean="0">
                          <a:solidFill>
                            <a:schemeClr val="dk1"/>
                          </a:solidFill>
                          <a:effectLst/>
                          <a:latin typeface="Arial" panose="020B0604020202020204" pitchFamily="34" charset="0"/>
                          <a:ea typeface="+mn-ea"/>
                          <a:cs typeface="Arial" panose="020B0604020202020204" pitchFamily="34" charset="0"/>
                        </a:rPr>
                        <a:t>Kiek rašinyje reikalinga analizės, kiek interpretacijos? </a:t>
                      </a:r>
                      <a:endParaRPr lang="lt-LT" dirty="0">
                        <a:latin typeface="Arial" panose="020B0604020202020204" pitchFamily="34" charset="0"/>
                        <a:cs typeface="Arial" panose="020B0604020202020204" pitchFamily="34" charset="0"/>
                      </a:endParaRPr>
                    </a:p>
                  </a:txBody>
                  <a:tcPr/>
                </a:tc>
                <a:tc>
                  <a:txBody>
                    <a:bodyPr/>
                    <a:lstStyle/>
                    <a:p>
                      <a:r>
                        <a:rPr lang="lt-LT" dirty="0" smtClean="0">
                          <a:latin typeface="Arial" panose="020B0604020202020204" pitchFamily="34" charset="0"/>
                          <a:cs typeface="Arial" panose="020B0604020202020204" pitchFamily="34" charset="0"/>
                        </a:rPr>
                        <a:t>INT interpretuojamas</a:t>
                      </a:r>
                      <a:r>
                        <a:rPr lang="lt-LT" baseline="0" dirty="0" smtClean="0">
                          <a:latin typeface="Arial" panose="020B0604020202020204" pitchFamily="34" charset="0"/>
                          <a:cs typeface="Arial" panose="020B0604020202020204" pitchFamily="34" charset="0"/>
                        </a:rPr>
                        <a:t> konkretus tekstas, </a:t>
                      </a:r>
                      <a:r>
                        <a:rPr lang="lt-LT" dirty="0" smtClean="0">
                          <a:latin typeface="Arial" panose="020B0604020202020204" pitchFamily="34" charset="0"/>
                          <a:cs typeface="Arial" panose="020B0604020202020204" pitchFamily="34" charset="0"/>
                        </a:rPr>
                        <a:t>reikalinga pateiktą tekstą analizuoti taip ir tiek, kad analizė pagrįstų siūlomą (arba užduotyje pasiūlytą) interpretacinį aspektą.</a:t>
                      </a:r>
                      <a:r>
                        <a:rPr lang="lt-LT" baseline="0" dirty="0" smtClean="0">
                          <a:latin typeface="Arial" panose="020B0604020202020204" pitchFamily="34" charset="0"/>
                          <a:cs typeface="Arial" panose="020B0604020202020204" pitchFamily="34" charset="0"/>
                        </a:rPr>
                        <a:t> PKS svarstomas probleminis klausimas.</a:t>
                      </a:r>
                      <a:endParaRPr lang="lt-LT" dirty="0">
                        <a:latin typeface="Arial" panose="020B0604020202020204" pitchFamily="34" charset="0"/>
                        <a:cs typeface="Arial" panose="020B0604020202020204" pitchFamily="34" charset="0"/>
                      </a:endParaRPr>
                    </a:p>
                  </a:txBody>
                  <a:tcPr/>
                </a:tc>
              </a:tr>
              <a:tr h="1563444">
                <a:tc>
                  <a:txBody>
                    <a:bodyPr/>
                    <a:lstStyle/>
                    <a:p>
                      <a:r>
                        <a:rPr lang="lt-LT" sz="1800" b="0" kern="1200" dirty="0" smtClean="0">
                          <a:solidFill>
                            <a:schemeClr val="dk1"/>
                          </a:solidFill>
                          <a:effectLst/>
                          <a:latin typeface="Arial" panose="020B0604020202020204" pitchFamily="34" charset="0"/>
                          <a:ea typeface="+mn-ea"/>
                          <a:cs typeface="Arial" panose="020B0604020202020204" pitchFamily="34" charset="0"/>
                        </a:rPr>
                        <a:t>Meninės teksto raiškos aptarimas - kokio gilumo analizės tikimasi iš mokinio, kad būtų vertinamas aukščiausiu įvertinimu. </a:t>
                      </a:r>
                      <a:endParaRPr lang="lt-LT" b="0" dirty="0">
                        <a:latin typeface="Arial" panose="020B0604020202020204" pitchFamily="34" charset="0"/>
                        <a:cs typeface="Arial" panose="020B0604020202020204" pitchFamily="34" charset="0"/>
                      </a:endParaRPr>
                    </a:p>
                  </a:txBody>
                  <a:tcPr/>
                </a:tc>
                <a:tc>
                  <a:txBody>
                    <a:bodyPr/>
                    <a:lstStyle/>
                    <a:p>
                      <a:r>
                        <a:rPr lang="lt-LT" dirty="0" smtClean="0">
                          <a:latin typeface="Arial" panose="020B0604020202020204" pitchFamily="34" charset="0"/>
                          <a:cs typeface="Arial" panose="020B0604020202020204" pitchFamily="34" charset="0"/>
                        </a:rPr>
                        <a:t>Svarbi teksto visuma,</a:t>
                      </a:r>
                      <a:r>
                        <a:rPr lang="lt-LT" baseline="0" dirty="0" smtClean="0">
                          <a:latin typeface="Arial" panose="020B0604020202020204" pitchFamily="34" charset="0"/>
                          <a:cs typeface="Arial" panose="020B0604020202020204" pitchFamily="34" charset="0"/>
                        </a:rPr>
                        <a:t> ji</a:t>
                      </a:r>
                      <a:r>
                        <a:rPr lang="lt-LT" dirty="0" smtClean="0">
                          <a:latin typeface="Arial" panose="020B0604020202020204" pitchFamily="34" charset="0"/>
                          <a:cs typeface="Arial" panose="020B0604020202020204" pitchFamily="34" charset="0"/>
                        </a:rPr>
                        <a:t> rodo gylį arba stoką.</a:t>
                      </a:r>
                      <a:endParaRPr lang="lt-LT" dirty="0" smtClean="0">
                        <a:latin typeface="Arial" panose="020B0604020202020204" pitchFamily="34" charset="0"/>
                        <a:cs typeface="Arial" panose="020B0604020202020204" pitchFamily="34" charset="0"/>
                      </a:endParaRPr>
                    </a:p>
                    <a:p>
                      <a:r>
                        <a:rPr lang="lt-LT" dirty="0" smtClean="0">
                          <a:solidFill>
                            <a:schemeClr val="tx1"/>
                          </a:solidFill>
                          <a:latin typeface="Arial" panose="020B0604020202020204" pitchFamily="34" charset="0"/>
                          <a:cs typeface="Arial" panose="020B0604020202020204" pitchFamily="34" charset="0"/>
                        </a:rPr>
                        <a:t>Vertinimo normose</a:t>
                      </a:r>
                      <a:r>
                        <a:rPr lang="lt-LT" baseline="0" dirty="0" smtClean="0">
                          <a:solidFill>
                            <a:schemeClr val="tx1"/>
                          </a:solidFill>
                          <a:latin typeface="Arial" panose="020B0604020202020204" pitchFamily="34" charset="0"/>
                          <a:cs typeface="Arial" panose="020B0604020202020204" pitchFamily="34" charset="0"/>
                        </a:rPr>
                        <a:t> sakoma - teksto interpretacija išsami, pagrįsta ne tik turinio analize, bet ir dėmesiu analizuojamo teksto raiškai.</a:t>
                      </a:r>
                      <a:endParaRPr lang="lt-LT" dirty="0">
                        <a:solidFill>
                          <a:schemeClr val="tx1"/>
                        </a:solidFill>
                        <a:latin typeface="Arial" panose="020B0604020202020204" pitchFamily="34" charset="0"/>
                        <a:cs typeface="Arial" panose="020B0604020202020204" pitchFamily="34" charset="0"/>
                      </a:endParaRPr>
                    </a:p>
                  </a:txBody>
                  <a:tcPr/>
                </a:tc>
              </a:tr>
              <a:tr h="54453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lt-LT" sz="1800" kern="1200" dirty="0" smtClean="0">
                          <a:solidFill>
                            <a:schemeClr val="dk1"/>
                          </a:solidFill>
                          <a:effectLst/>
                          <a:latin typeface="Arial" panose="020B0604020202020204" pitchFamily="34" charset="0"/>
                          <a:ea typeface="+mn-ea"/>
                          <a:cs typeface="Arial" panose="020B0604020202020204" pitchFamily="34" charset="0"/>
                        </a:rPr>
                        <a:t>Ar galima tik </a:t>
                      </a:r>
                      <a:r>
                        <a:rPr lang="lt-LT" sz="1800" kern="1200" dirty="0" err="1" smtClean="0">
                          <a:solidFill>
                            <a:schemeClr val="dk1"/>
                          </a:solidFill>
                          <a:effectLst/>
                          <a:latin typeface="Arial" panose="020B0604020202020204" pitchFamily="34" charset="0"/>
                          <a:ea typeface="+mn-ea"/>
                          <a:cs typeface="Arial" panose="020B0604020202020204" pitchFamily="34" charset="0"/>
                        </a:rPr>
                        <a:t>aspektinė</a:t>
                      </a:r>
                      <a:r>
                        <a:rPr lang="lt-LT" sz="1800" kern="1200" dirty="0" smtClean="0">
                          <a:solidFill>
                            <a:schemeClr val="dk1"/>
                          </a:solidFill>
                          <a:effectLst/>
                          <a:latin typeface="Arial" panose="020B0604020202020204" pitchFamily="34" charset="0"/>
                          <a:ea typeface="+mn-ea"/>
                          <a:cs typeface="Arial" panose="020B0604020202020204" pitchFamily="34" charset="0"/>
                        </a:rPr>
                        <a:t> analizė?</a:t>
                      </a:r>
                      <a:endParaRPr lang="lt-LT" sz="1800" kern="1200" dirty="0" smtClean="0">
                        <a:solidFill>
                          <a:schemeClr val="dk1"/>
                        </a:solidFill>
                        <a:effectLst/>
                        <a:latin typeface="Arial" panose="020B0604020202020204" pitchFamily="34" charset="0"/>
                        <a:ea typeface="+mn-ea"/>
                        <a:cs typeface="Arial" panose="020B0604020202020204" pitchFamily="34" charset="0"/>
                      </a:endParaRPr>
                    </a:p>
                    <a:p>
                      <a:endParaRPr lang="lt-LT" dirty="0">
                        <a:latin typeface="Arial" panose="020B0604020202020204" pitchFamily="34" charset="0"/>
                        <a:cs typeface="Arial" panose="020B0604020202020204" pitchFamily="34" charset="0"/>
                      </a:endParaRPr>
                    </a:p>
                  </a:txBody>
                  <a:tcPr/>
                </a:tc>
                <a:tc>
                  <a:txBody>
                    <a:bodyPr/>
                    <a:lstStyle/>
                    <a:p>
                      <a:r>
                        <a:rPr lang="lt-LT" dirty="0" smtClean="0">
                          <a:latin typeface="Arial" panose="020B0604020202020204" pitchFamily="34" charset="0"/>
                          <a:cs typeface="Arial" panose="020B0604020202020204" pitchFamily="34" charset="0"/>
                        </a:rPr>
                        <a:t>INT ir yra </a:t>
                      </a:r>
                      <a:r>
                        <a:rPr lang="lt-LT" dirty="0" err="1" smtClean="0">
                          <a:latin typeface="Arial" panose="020B0604020202020204" pitchFamily="34" charset="0"/>
                          <a:cs typeface="Arial" panose="020B0604020202020204" pitchFamily="34" charset="0"/>
                        </a:rPr>
                        <a:t>aspektinė</a:t>
                      </a:r>
                      <a:r>
                        <a:rPr lang="lt-LT" baseline="0" dirty="0" smtClean="0">
                          <a:latin typeface="Arial" panose="020B0604020202020204" pitchFamily="34" charset="0"/>
                          <a:cs typeface="Arial" panose="020B0604020202020204" pitchFamily="34" charset="0"/>
                        </a:rPr>
                        <a:t> analizė, nes analizuojami teksto dėmenys pagal pateiktą aspektą.</a:t>
                      </a:r>
                      <a:endParaRPr lang="lt-LT" dirty="0">
                        <a:latin typeface="Arial" panose="020B0604020202020204" pitchFamily="34" charset="0"/>
                        <a:cs typeface="Arial" panose="020B0604020202020204" pitchFamily="34" charset="0"/>
                      </a:endParaRPr>
                    </a:p>
                  </a:txBody>
                  <a:tcPr/>
                </a:tc>
              </a:tr>
            </a:tbl>
          </a:graphicData>
        </a:graphic>
      </p:graphicFrame>
      <p:sp>
        <p:nvSpPr>
          <p:cNvPr id="3" name="Rectangle 2"/>
          <p:cNvSpPr/>
          <p:nvPr/>
        </p:nvSpPr>
        <p:spPr>
          <a:xfrm>
            <a:off x="442562" y="224563"/>
            <a:ext cx="10347649" cy="461665"/>
          </a:xfrm>
          <a:prstGeom prst="rect">
            <a:avLst/>
          </a:prstGeom>
        </p:spPr>
        <p:txBody>
          <a:bodyPr wrap="square">
            <a:spAutoFit/>
          </a:bodyPr>
          <a:lstStyle/>
          <a:p>
            <a:pPr lvl="0"/>
            <a:r>
              <a:rPr lang="lt-LT" sz="2400" b="1" i="1" dirty="0" smtClean="0">
                <a:solidFill>
                  <a:prstClr val="black"/>
                </a:solidFill>
                <a:latin typeface="Arial" panose="020B0604020202020204" pitchFamily="34" charset="0"/>
                <a:cs typeface="Arial" panose="020B0604020202020204" pitchFamily="34" charset="0"/>
              </a:rPr>
              <a:t>Lietuvių </a:t>
            </a:r>
            <a:r>
              <a:rPr lang="lt-LT" sz="2400" b="1" i="1" dirty="0">
                <a:solidFill>
                  <a:prstClr val="black"/>
                </a:solidFill>
                <a:latin typeface="Arial" panose="020B0604020202020204" pitchFamily="34" charset="0"/>
                <a:cs typeface="Arial" panose="020B0604020202020204" pitchFamily="34" charset="0"/>
              </a:rPr>
              <a:t>kalbos ir literatūros valstybinio brandos egzamino II dalis</a:t>
            </a:r>
            <a:endParaRPr lang="lt-LT" dirty="0">
              <a:solidFill>
                <a:prstClr val="black"/>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500" y="186818"/>
            <a:ext cx="10153650"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sz="2400" b="1" i="1" dirty="0">
              <a:solidFill>
                <a:prstClr val="black"/>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nvGraphicFramePr>
        <p:xfrm>
          <a:off x="344500" y="648483"/>
          <a:ext cx="11309618" cy="6035040"/>
        </p:xfrm>
        <a:graphic>
          <a:graphicData uri="http://schemas.openxmlformats.org/drawingml/2006/table">
            <a:tbl>
              <a:tblPr firstRow="1" bandRow="1">
                <a:tableStyleId>{5C22544A-7EE6-4342-B048-85BDC9FD1C3A}</a:tableStyleId>
              </a:tblPr>
              <a:tblGrid>
                <a:gridCol w="6234730"/>
                <a:gridCol w="5074888"/>
              </a:tblGrid>
              <a:tr h="206188">
                <a:tc>
                  <a:txBody>
                    <a:bodyPr/>
                    <a:lstStyle/>
                    <a:p>
                      <a:pPr algn="ctr"/>
                      <a:r>
                        <a:rPr lang="lt-LT" dirty="0">
                          <a:latin typeface="Arial" panose="020B0604020202020204" pitchFamily="34" charset="0"/>
                          <a:cs typeface="Arial" panose="020B0604020202020204" pitchFamily="34" charset="0"/>
                        </a:rPr>
                        <a:t>Klausimas </a:t>
                      </a:r>
                      <a:endParaRPr lang="lt-LT" dirty="0">
                        <a:latin typeface="Arial" panose="020B0604020202020204" pitchFamily="34" charset="0"/>
                        <a:cs typeface="Arial" panose="020B0604020202020204" pitchFamily="34" charset="0"/>
                      </a:endParaRPr>
                    </a:p>
                  </a:txBody>
                  <a:tcPr/>
                </a:tc>
                <a:tc>
                  <a:txBody>
                    <a:bodyPr/>
                    <a:lstStyle/>
                    <a:p>
                      <a:pPr algn="ctr"/>
                      <a:r>
                        <a:rPr lang="lt-LT" dirty="0">
                          <a:latin typeface="Arial" panose="020B0604020202020204" pitchFamily="34" charset="0"/>
                          <a:cs typeface="Arial" panose="020B0604020202020204" pitchFamily="34" charset="0"/>
                        </a:rPr>
                        <a:t>Atsakymas</a:t>
                      </a:r>
                      <a:endParaRPr lang="lt-LT" dirty="0">
                        <a:latin typeface="Arial" panose="020B0604020202020204" pitchFamily="34" charset="0"/>
                        <a:cs typeface="Arial" panose="020B0604020202020204" pitchFamily="34" charset="0"/>
                      </a:endParaRPr>
                    </a:p>
                  </a:txBody>
                  <a:tcPr/>
                </a:tc>
              </a:tr>
              <a:tr h="2958353">
                <a:tc>
                  <a:txBody>
                    <a:bodyPr/>
                    <a:lstStyle/>
                    <a:p>
                      <a:pPr algn="just"/>
                      <a:r>
                        <a:rPr lang="lt-LT" sz="1800" kern="1200" dirty="0" smtClean="0">
                          <a:solidFill>
                            <a:schemeClr val="dk1"/>
                          </a:solidFill>
                          <a:effectLst/>
                          <a:latin typeface="Arial" panose="020B0604020202020204" pitchFamily="34" charset="0"/>
                          <a:ea typeface="+mn-ea"/>
                          <a:cs typeface="Arial" panose="020B0604020202020204" pitchFamily="34" charset="0"/>
                        </a:rPr>
                        <a:t>Ar išplėstinio ir bendrojo kurso mokinių darbų vertinimas bus pagal tą pačią instrukciją? </a:t>
                      </a:r>
                      <a:endParaRPr lang="lt-LT" dirty="0">
                        <a:latin typeface="Arial" panose="020B0604020202020204" pitchFamily="34" charset="0"/>
                        <a:cs typeface="Arial" panose="020B0604020202020204" pitchFamily="34" charset="0"/>
                      </a:endParaRPr>
                    </a:p>
                  </a:txBody>
                  <a:tcPr/>
                </a:tc>
                <a:tc>
                  <a:txBody>
                    <a:bodyPr/>
                    <a:lstStyle/>
                    <a:p>
                      <a:pPr algn="just"/>
                      <a:r>
                        <a:rPr lang="lt-LT" sz="1800" u="none" dirty="0" smtClean="0">
                          <a:latin typeface="Arial" panose="020B0604020202020204" pitchFamily="34" charset="0"/>
                          <a:cs typeface="Arial" panose="020B0604020202020204" pitchFamily="34" charset="0"/>
                        </a:rPr>
                        <a:t>Taip</a:t>
                      </a:r>
                      <a:endParaRPr lang="lt-LT" sz="1800" u="none" dirty="0" smtClean="0">
                        <a:latin typeface="Arial" panose="020B0604020202020204" pitchFamily="34" charset="0"/>
                        <a:cs typeface="Arial" panose="020B0604020202020204" pitchFamily="34" charset="0"/>
                      </a:endParaRPr>
                    </a:p>
                    <a:p>
                      <a:pPr algn="just"/>
                      <a:endParaRPr lang="lt-LT" sz="1800" u="none" dirty="0" smtClean="0">
                        <a:latin typeface="Arial" panose="020B0604020202020204" pitchFamily="34" charset="0"/>
                        <a:cs typeface="Arial" panose="020B0604020202020204" pitchFamily="34" charset="0"/>
                      </a:endParaRPr>
                    </a:p>
                    <a:p>
                      <a:pPr algn="just"/>
                      <a:r>
                        <a:rPr lang="lt-LT" sz="1800" u="none" dirty="0" smtClean="0">
                          <a:latin typeface="Arial" panose="020B0604020202020204" pitchFamily="34" charset="0"/>
                          <a:cs typeface="Arial" panose="020B0604020202020204" pitchFamily="34" charset="0"/>
                        </a:rPr>
                        <a:t>Vertinimo instrukcija: </a:t>
                      </a:r>
                      <a:r>
                        <a:rPr lang="lt-LT" sz="1800" u="none" dirty="0" smtClean="0">
                          <a:latin typeface="Arial" panose="020B0604020202020204" pitchFamily="34" charset="0"/>
                          <a:cs typeface="Arial" panose="020B0604020202020204" pitchFamily="34" charset="0"/>
                          <a:hlinkClick r:id="rId1"/>
                        </a:rPr>
                        <a:t>https://www.nsa.smm.lt/wp-content/uploads/2023/12/LKL_BE-rasymo-uzduociu-turinio-ir-kalbos-taisyklingumo-vertinimo-instrukcija-lenteles_2023.pdf</a:t>
                      </a:r>
                      <a:endParaRPr lang="lt-LT" sz="1800" u="none" dirty="0" smtClean="0">
                        <a:latin typeface="Arial" panose="020B0604020202020204" pitchFamily="34" charset="0"/>
                        <a:cs typeface="Arial" panose="020B0604020202020204" pitchFamily="34" charset="0"/>
                      </a:endParaRPr>
                    </a:p>
                    <a:p>
                      <a:pPr algn="just"/>
                      <a:endParaRPr lang="lt-LT" sz="1800" u="none" dirty="0" smtClean="0">
                        <a:latin typeface="Arial" panose="020B0604020202020204" pitchFamily="34" charset="0"/>
                        <a:cs typeface="Arial" panose="020B0604020202020204" pitchFamily="34" charset="0"/>
                      </a:endParaRPr>
                    </a:p>
                    <a:p>
                      <a:pPr algn="just"/>
                      <a:r>
                        <a:rPr lang="lt-LT" sz="1800" u="none" dirty="0" smtClean="0">
                          <a:latin typeface="Arial" panose="020B0604020202020204" pitchFamily="34" charset="0"/>
                          <a:cs typeface="Arial" panose="020B0604020202020204" pitchFamily="34" charset="0"/>
                        </a:rPr>
                        <a:t>Vertinimo instrukcijos paaiškinimas:</a:t>
                      </a:r>
                      <a:r>
                        <a:rPr lang="lt-LT" sz="1800" u="none" baseline="0" dirty="0">
                          <a:latin typeface="Arial" panose="020B0604020202020204" pitchFamily="34" charset="0"/>
                          <a:cs typeface="Arial" panose="020B0604020202020204" pitchFamily="34" charset="0"/>
                        </a:rPr>
                        <a:t> </a:t>
                      </a:r>
                      <a:r>
                        <a:rPr lang="lt-LT" sz="1800" u="none" baseline="0" dirty="0" smtClean="0">
                          <a:latin typeface="Arial" panose="020B0604020202020204" pitchFamily="34" charset="0"/>
                          <a:cs typeface="Arial" panose="020B0604020202020204" pitchFamily="34" charset="0"/>
                          <a:hlinkClick r:id="rId2"/>
                        </a:rPr>
                        <a:t>https://www.nsa.smm.lt/wp-content/uploads/2023/12/VBE-rasymo-uzduociu-vertinimo-instrukcijos-paaiskinimas_20231117.pdf</a:t>
                      </a:r>
                      <a:endParaRPr lang="lt-LT" sz="1800" u="none" baseline="0" dirty="0" smtClean="0">
                        <a:latin typeface="Arial" panose="020B0604020202020204" pitchFamily="34" charset="0"/>
                        <a:cs typeface="Arial" panose="020B0604020202020204" pitchFamily="34" charset="0"/>
                      </a:endParaRPr>
                    </a:p>
                    <a:p>
                      <a:pPr algn="just"/>
                      <a:endParaRPr lang="lt-LT" sz="1800" u="none" dirty="0" smtClean="0">
                        <a:latin typeface="Arial" panose="020B0604020202020204" pitchFamily="34" charset="0"/>
                        <a:cs typeface="Arial" panose="020B0604020202020204" pitchFamily="34" charset="0"/>
                      </a:endParaRPr>
                    </a:p>
                  </a:txBody>
                  <a:tcPr/>
                </a:tc>
              </a:tr>
              <a:tr h="1006310">
                <a:tc>
                  <a:txBody>
                    <a:bodyPr/>
                    <a:lstStyle/>
                    <a:p>
                      <a:pPr algn="just">
                        <a:lnSpc>
                          <a:spcPct val="107000"/>
                        </a:lnSpc>
                        <a:spcAft>
                          <a:spcPts val="800"/>
                        </a:spcAft>
                      </a:pPr>
                      <a:r>
                        <a:rPr lang="lt-LT" sz="1800" kern="1200" dirty="0" smtClean="0">
                          <a:solidFill>
                            <a:schemeClr val="dk1"/>
                          </a:solidFill>
                          <a:effectLst/>
                          <a:latin typeface="Arial" panose="020B0604020202020204" pitchFamily="34" charset="0"/>
                          <a:ea typeface="+mn-ea"/>
                          <a:cs typeface="Arial" panose="020B0604020202020204" pitchFamily="34" charset="0"/>
                        </a:rPr>
                        <a:t>Ar bendruoju kursu besimokantys mokiniai ras užduočių lape nukreipiamuosius klausimus?</a:t>
                      </a:r>
                      <a:endParaRPr lang="lt-LT" sz="18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r>
                        <a:rPr lang="lt-LT" sz="1800" dirty="0" smtClean="0">
                          <a:latin typeface="Arial" panose="020B0604020202020204" pitchFamily="34" charset="0"/>
                          <a:cs typeface="Arial" panose="020B0604020202020204" pitchFamily="34" charset="0"/>
                        </a:rPr>
                        <a:t>Mokinys</a:t>
                      </a:r>
                      <a:r>
                        <a:rPr lang="lt-LT" sz="1800" baseline="0" dirty="0" smtClean="0">
                          <a:latin typeface="Arial" panose="020B0604020202020204" pitchFamily="34" charset="0"/>
                          <a:cs typeface="Arial" panose="020B0604020202020204" pitchFamily="34" charset="0"/>
                        </a:rPr>
                        <a:t> ras nukreipiamuosius klausimus.</a:t>
                      </a:r>
                      <a:endParaRPr lang="lt-LT" sz="1800" baseline="0" dirty="0" smtClean="0">
                        <a:latin typeface="Arial" panose="020B0604020202020204" pitchFamily="34" charset="0"/>
                        <a:cs typeface="Arial" panose="020B0604020202020204" pitchFamily="34" charset="0"/>
                      </a:endParaRPr>
                    </a:p>
                    <a:p>
                      <a:r>
                        <a:rPr lang="lt-LT" sz="1800" baseline="0" dirty="0" smtClean="0">
                          <a:latin typeface="Arial" panose="020B0604020202020204" pitchFamily="34" charset="0"/>
                          <a:cs typeface="Arial" panose="020B0604020202020204" pitchFamily="34" charset="0"/>
                        </a:rPr>
                        <a:t>Pavyzdžiai: </a:t>
                      </a:r>
                      <a:r>
                        <a:rPr lang="lt-LT" sz="1800" baseline="0" dirty="0" smtClean="0">
                          <a:latin typeface="Arial" panose="020B0604020202020204" pitchFamily="34" charset="0"/>
                          <a:cs typeface="Arial" panose="020B0604020202020204" pitchFamily="34" charset="0"/>
                          <a:hlinkClick r:id="rId3"/>
                        </a:rPr>
                        <a:t>https://www.nsa.smm.lt/wp-content/uploads/2023/08/LKL-BE_Uzduotys_isplestiniam_ir_bendrajam_kursui_2023.pdf</a:t>
                      </a:r>
                      <a:endParaRPr lang="lt-LT" sz="1800" baseline="0" dirty="0" smtClean="0">
                        <a:latin typeface="Arial" panose="020B0604020202020204" pitchFamily="34" charset="0"/>
                        <a:cs typeface="Arial" panose="020B0604020202020204" pitchFamily="34" charset="0"/>
                      </a:endParaRPr>
                    </a:p>
                    <a:p>
                      <a:endParaRPr lang="lt-LT" sz="1800" dirty="0">
                        <a:latin typeface="Arial" panose="020B0604020202020204" pitchFamily="34" charset="0"/>
                        <a:cs typeface="Arial" panose="020B0604020202020204"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547" y="599194"/>
            <a:ext cx="10153650"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sz="2400" b="1" i="1" dirty="0">
              <a:solidFill>
                <a:prstClr val="black"/>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nvGraphicFramePr>
        <p:xfrm>
          <a:off x="344500" y="1419448"/>
          <a:ext cx="11309618" cy="4382950"/>
        </p:xfrm>
        <a:graphic>
          <a:graphicData uri="http://schemas.openxmlformats.org/drawingml/2006/table">
            <a:tbl>
              <a:tblPr firstRow="1" bandRow="1">
                <a:tableStyleId>{5C22544A-7EE6-4342-B048-85BDC9FD1C3A}</a:tableStyleId>
              </a:tblPr>
              <a:tblGrid>
                <a:gridCol w="5966653"/>
                <a:gridCol w="5342965"/>
              </a:tblGrid>
              <a:tr h="206188">
                <a:tc>
                  <a:txBody>
                    <a:bodyPr/>
                    <a:lstStyle/>
                    <a:p>
                      <a:pPr algn="ctr"/>
                      <a:r>
                        <a:rPr lang="lt-LT" dirty="0">
                          <a:latin typeface="Arial" panose="020B0604020202020204" pitchFamily="34" charset="0"/>
                          <a:cs typeface="Arial" panose="020B0604020202020204" pitchFamily="34" charset="0"/>
                        </a:rPr>
                        <a:t>Klausimas </a:t>
                      </a:r>
                      <a:endParaRPr lang="lt-LT" dirty="0">
                        <a:latin typeface="Arial" panose="020B0604020202020204" pitchFamily="34" charset="0"/>
                        <a:cs typeface="Arial" panose="020B0604020202020204" pitchFamily="34" charset="0"/>
                      </a:endParaRPr>
                    </a:p>
                  </a:txBody>
                  <a:tcPr/>
                </a:tc>
                <a:tc>
                  <a:txBody>
                    <a:bodyPr/>
                    <a:lstStyle/>
                    <a:p>
                      <a:pPr algn="ctr"/>
                      <a:r>
                        <a:rPr lang="lt-LT" dirty="0">
                          <a:latin typeface="Arial" panose="020B0604020202020204" pitchFamily="34" charset="0"/>
                          <a:cs typeface="Arial" panose="020B0604020202020204" pitchFamily="34" charset="0"/>
                        </a:rPr>
                        <a:t>Atsakymas</a:t>
                      </a:r>
                      <a:endParaRPr lang="lt-LT" dirty="0">
                        <a:latin typeface="Arial" panose="020B0604020202020204" pitchFamily="34" charset="0"/>
                        <a:cs typeface="Arial" panose="020B0604020202020204" pitchFamily="34" charset="0"/>
                      </a:endParaRPr>
                    </a:p>
                  </a:txBody>
                  <a:tcPr/>
                </a:tc>
              </a:tr>
              <a:tr h="1244863">
                <a:tc>
                  <a:txBody>
                    <a:bodyPr/>
                    <a:lstStyle/>
                    <a:p>
                      <a:pPr algn="just"/>
                      <a:r>
                        <a:rPr lang="lt-LT" sz="1800" kern="1200" dirty="0" smtClean="0">
                          <a:solidFill>
                            <a:schemeClr val="dk1"/>
                          </a:solidFill>
                          <a:effectLst/>
                          <a:latin typeface="Arial" panose="020B0604020202020204" pitchFamily="34" charset="0"/>
                          <a:ea typeface="+mn-ea"/>
                          <a:cs typeface="Arial" panose="020B0604020202020204" pitchFamily="34" charset="0"/>
                        </a:rPr>
                        <a:t>Ar interpretacijos įžangoje būtina pristatyti rašytojo asmenybę?</a:t>
                      </a:r>
                      <a:endParaRPr lang="lt-LT" dirty="0">
                        <a:latin typeface="Arial" panose="020B0604020202020204" pitchFamily="34" charset="0"/>
                        <a:cs typeface="Arial" panose="020B0604020202020204" pitchFamily="34" charset="0"/>
                      </a:endParaRPr>
                    </a:p>
                  </a:txBody>
                  <a:tcPr/>
                </a:tc>
                <a:tc>
                  <a:txBody>
                    <a:bodyPr/>
                    <a:lstStyle/>
                    <a:p>
                      <a:pPr algn="just"/>
                      <a:r>
                        <a:rPr lang="lt-LT" sz="1800" u="none" dirty="0" smtClean="0">
                          <a:latin typeface="Arial" panose="020B0604020202020204" pitchFamily="34" charset="0"/>
                          <a:cs typeface="Arial" panose="020B0604020202020204" pitchFamily="34" charset="0"/>
                        </a:rPr>
                        <a:t>Jeigu tai tikslinga – galima.</a:t>
                      </a:r>
                      <a:endParaRPr lang="lt-LT" sz="1800" u="none" dirty="0" smtClean="0">
                        <a:latin typeface="Arial" panose="020B0604020202020204" pitchFamily="34" charset="0"/>
                        <a:cs typeface="Arial" panose="020B0604020202020204" pitchFamily="34" charset="0"/>
                      </a:endParaRPr>
                    </a:p>
                  </a:txBody>
                  <a:tcPr/>
                </a:tc>
              </a:tr>
              <a:tr h="1425388">
                <a:tc>
                  <a:txBody>
                    <a:bodyPr/>
                    <a:lstStyle/>
                    <a:p>
                      <a:pPr marL="0" marR="0" lvl="0" indent="0" algn="just" defTabSz="914400" rtl="0" eaLnBrk="1" fontAlgn="auto" latinLnBrk="0" hangingPunct="1">
                        <a:lnSpc>
                          <a:spcPct val="107000"/>
                        </a:lnSpc>
                        <a:spcBef>
                          <a:spcPts val="0"/>
                        </a:spcBef>
                        <a:spcAft>
                          <a:spcPts val="800"/>
                        </a:spcAft>
                        <a:buClrTx/>
                        <a:buSzTx/>
                        <a:buFontTx/>
                        <a:buNone/>
                        <a:defRPr/>
                      </a:pPr>
                      <a:r>
                        <a:rPr lang="lt-LT" sz="1800" kern="1200" dirty="0" smtClean="0">
                          <a:solidFill>
                            <a:schemeClr val="dk1"/>
                          </a:solidFill>
                          <a:effectLst/>
                          <a:latin typeface="Arial" panose="020B0604020202020204" pitchFamily="34" charset="0"/>
                          <a:ea typeface="+mn-ea"/>
                          <a:cs typeface="Arial" panose="020B0604020202020204" pitchFamily="34" charset="0"/>
                        </a:rPr>
                        <a:t>30% turinio mokytojas pasirenka savo nuožiūra. O jei mokiniui teks tas autorius, kuris buvo eliminuotas?</a:t>
                      </a:r>
                      <a:endParaRPr lang="lt-LT" sz="1800" kern="1200" dirty="0" smtClean="0">
                        <a:solidFill>
                          <a:schemeClr val="dk1"/>
                        </a:solidFill>
                        <a:effectLst/>
                        <a:latin typeface="Arial" panose="020B0604020202020204" pitchFamily="34" charset="0"/>
                        <a:ea typeface="+mn-ea"/>
                        <a:cs typeface="Arial" panose="020B0604020202020204" pitchFamily="34" charset="0"/>
                      </a:endParaRPr>
                    </a:p>
                    <a:p>
                      <a:pPr algn="just">
                        <a:lnSpc>
                          <a:spcPct val="107000"/>
                        </a:lnSpc>
                        <a:spcAft>
                          <a:spcPts val="800"/>
                        </a:spcAft>
                      </a:pPr>
                      <a:endParaRPr lang="lt-LT" sz="18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r>
                        <a:rPr lang="lt-LT" sz="1800" dirty="0" smtClean="0">
                          <a:latin typeface="Arial" panose="020B0604020202020204" pitchFamily="34" charset="0"/>
                          <a:cs typeface="Arial" panose="020B0604020202020204" pitchFamily="34" charset="0"/>
                        </a:rPr>
                        <a:t>Mokant</a:t>
                      </a:r>
                      <a:r>
                        <a:rPr lang="lt-LT" sz="1800" baseline="0" dirty="0" smtClean="0">
                          <a:latin typeface="Arial" panose="020B0604020202020204" pitchFamily="34" charset="0"/>
                          <a:cs typeface="Arial" panose="020B0604020202020204" pitchFamily="34" charset="0"/>
                        </a:rPr>
                        <a:t> interpretacijos reikia orientuotis, kad tekstai nebus tik tie, kuriuos skaitė ir aptarė per pamoką.</a:t>
                      </a:r>
                      <a:endParaRPr lang="lt-LT" sz="1800" dirty="0">
                        <a:latin typeface="Arial" panose="020B0604020202020204" pitchFamily="34" charset="0"/>
                        <a:cs typeface="Arial" panose="020B0604020202020204" pitchFamily="34" charset="0"/>
                      </a:endParaRPr>
                    </a:p>
                  </a:txBody>
                  <a:tcPr/>
                </a:tc>
              </a:tr>
              <a:tr h="1346939">
                <a:tc>
                  <a:txBody>
                    <a:bodyPr/>
                    <a:lstStyle/>
                    <a:p>
                      <a:pPr marL="0" marR="0" lvl="0" indent="0" algn="just" defTabSz="914400" rtl="0" eaLnBrk="1" fontAlgn="auto" latinLnBrk="0" hangingPunct="1">
                        <a:lnSpc>
                          <a:spcPct val="107000"/>
                        </a:lnSpc>
                        <a:spcBef>
                          <a:spcPts val="0"/>
                        </a:spcBef>
                        <a:spcAft>
                          <a:spcPts val="800"/>
                        </a:spcAft>
                        <a:buClrTx/>
                        <a:buSzTx/>
                        <a:buFontTx/>
                        <a:buNone/>
                        <a:defRPr/>
                      </a:pPr>
                      <a:r>
                        <a:rPr lang="lt-LT" sz="1800" kern="1200" dirty="0" smtClean="0">
                          <a:solidFill>
                            <a:schemeClr val="dk1"/>
                          </a:solidFill>
                          <a:effectLst/>
                          <a:latin typeface="Arial" panose="020B0604020202020204" pitchFamily="34" charset="0"/>
                          <a:ea typeface="+mn-ea"/>
                          <a:cs typeface="Arial" panose="020B0604020202020204" pitchFamily="34" charset="0"/>
                        </a:rPr>
                        <a:t>Kaip mokyti interpretavimo ne </a:t>
                      </a:r>
                      <a:r>
                        <a:rPr lang="lt-LT" sz="1800" kern="1200" dirty="0" err="1" smtClean="0">
                          <a:solidFill>
                            <a:schemeClr val="dk1"/>
                          </a:solidFill>
                          <a:effectLst/>
                          <a:latin typeface="Arial" panose="020B0604020202020204" pitchFamily="34" charset="0"/>
                          <a:ea typeface="+mn-ea"/>
                          <a:cs typeface="Arial" panose="020B0604020202020204" pitchFamily="34" charset="0"/>
                        </a:rPr>
                        <a:t>gimtakalbius</a:t>
                      </a:r>
                      <a:r>
                        <a:rPr lang="lt-LT" sz="1800" kern="1200" dirty="0" smtClean="0">
                          <a:solidFill>
                            <a:schemeClr val="dk1"/>
                          </a:solidFill>
                          <a:effectLst/>
                          <a:latin typeface="Arial" panose="020B0604020202020204" pitchFamily="34" charset="0"/>
                          <a:ea typeface="+mn-ea"/>
                          <a:cs typeface="Arial" panose="020B0604020202020204" pitchFamily="34" charset="0"/>
                        </a:rPr>
                        <a:t>?</a:t>
                      </a:r>
                      <a:endParaRPr lang="lt-LT" sz="1800" kern="1200" dirty="0" smtClean="0">
                        <a:solidFill>
                          <a:schemeClr val="dk1"/>
                        </a:solidFill>
                        <a:effectLst/>
                        <a:latin typeface="Arial" panose="020B0604020202020204" pitchFamily="34" charset="0"/>
                        <a:ea typeface="+mn-ea"/>
                        <a:cs typeface="Arial" panose="020B0604020202020204" pitchFamily="34" charset="0"/>
                      </a:endParaRPr>
                    </a:p>
                    <a:p>
                      <a:pPr algn="just">
                        <a:lnSpc>
                          <a:spcPct val="107000"/>
                        </a:lnSpc>
                        <a:spcAft>
                          <a:spcPts val="800"/>
                        </a:spcAft>
                      </a:pPr>
                      <a:endParaRPr lang="lt-LT" sz="18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r>
                        <a:rPr lang="lt-LT" sz="1800" dirty="0" smtClean="0">
                          <a:latin typeface="Arial" panose="020B0604020202020204" pitchFamily="34" charset="0"/>
                          <a:cs typeface="Arial" panose="020B0604020202020204" pitchFamily="34" charset="0"/>
                        </a:rPr>
                        <a:t>Nuosekliai.</a:t>
                      </a:r>
                      <a:r>
                        <a:rPr lang="lt-LT" sz="1800" baseline="0" dirty="0" smtClean="0">
                          <a:latin typeface="Arial" panose="020B0604020202020204" pitchFamily="34" charset="0"/>
                          <a:cs typeface="Arial" panose="020B0604020202020204" pitchFamily="34" charset="0"/>
                        </a:rPr>
                        <a:t> </a:t>
                      </a:r>
                      <a:r>
                        <a:rPr lang="lt-LT" sz="1800" baseline="0" dirty="0" err="1" smtClean="0">
                          <a:latin typeface="Arial" panose="020B0604020202020204" pitchFamily="34" charset="0"/>
                          <a:cs typeface="Arial" panose="020B0604020202020204" pitchFamily="34" charset="0"/>
                        </a:rPr>
                        <a:t>Schematizuojant</a:t>
                      </a:r>
                      <a:r>
                        <a:rPr lang="lt-LT" sz="1800" baseline="0" dirty="0" smtClean="0">
                          <a:latin typeface="Arial" panose="020B0604020202020204" pitchFamily="34" charset="0"/>
                          <a:cs typeface="Arial" panose="020B0604020202020204" pitchFamily="34" charset="0"/>
                        </a:rPr>
                        <a:t>. Pateikiant daug pavyzdžių, adaptuojant tekstus, personalizuojant užduotis.</a:t>
                      </a:r>
                      <a:endParaRPr lang="lt-LT" sz="1800" dirty="0">
                        <a:latin typeface="Arial" panose="020B0604020202020204" pitchFamily="34" charset="0"/>
                        <a:cs typeface="Arial" panose="020B0604020202020204"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22516" y="1057641"/>
          <a:ext cx="10058398" cy="5212080"/>
        </p:xfrm>
        <a:graphic>
          <a:graphicData uri="http://schemas.openxmlformats.org/drawingml/2006/table">
            <a:tbl>
              <a:tblPr firstRow="1" bandRow="1">
                <a:tableStyleId>{5C22544A-7EE6-4342-B048-85BDC9FD1C3A}</a:tableStyleId>
              </a:tblPr>
              <a:tblGrid>
                <a:gridCol w="1348965"/>
                <a:gridCol w="8709433"/>
              </a:tblGrid>
              <a:tr h="0">
                <a:tc>
                  <a:txBody>
                    <a:bodyPr/>
                    <a:lstStyle/>
                    <a:p>
                      <a:endParaRPr lang="lt-LT" dirty="0"/>
                    </a:p>
                  </a:txBody>
                  <a:tcPr/>
                </a:tc>
                <a:tc>
                  <a:txBody>
                    <a:bodyPr/>
                    <a:lstStyle/>
                    <a:p>
                      <a:pPr algn="ctr"/>
                      <a:r>
                        <a:rPr lang="lt-LT" dirty="0">
                          <a:latin typeface="Arial" panose="020B0604020202020204" pitchFamily="34" charset="0"/>
                          <a:cs typeface="Arial" panose="020B0604020202020204" pitchFamily="34" charset="0"/>
                        </a:rPr>
                        <a:t>Bendrasis ir</a:t>
                      </a:r>
                      <a:r>
                        <a:rPr lang="lt-LT" baseline="0" dirty="0">
                          <a:latin typeface="Arial" panose="020B0604020202020204" pitchFamily="34" charset="0"/>
                          <a:cs typeface="Arial" panose="020B0604020202020204" pitchFamily="34" charset="0"/>
                        </a:rPr>
                        <a:t> i</a:t>
                      </a:r>
                      <a:r>
                        <a:rPr lang="lt-LT" dirty="0">
                          <a:latin typeface="Arial" panose="020B0604020202020204" pitchFamily="34" charset="0"/>
                          <a:cs typeface="Arial" panose="020B0604020202020204" pitchFamily="34" charset="0"/>
                        </a:rPr>
                        <a:t>šplėstinis kursas</a:t>
                      </a:r>
                      <a:endParaRPr lang="lt-LT" dirty="0">
                        <a:latin typeface="Arial" panose="020B0604020202020204" pitchFamily="34" charset="0"/>
                        <a:cs typeface="Arial" panose="020B0604020202020204" pitchFamily="34" charset="0"/>
                      </a:endParaRPr>
                    </a:p>
                  </a:txBody>
                  <a:tcPr/>
                </a:tc>
              </a:tr>
              <a:tr h="370840">
                <a:tc>
                  <a:txBody>
                    <a:bodyPr/>
                    <a:lstStyle/>
                    <a:p>
                      <a:r>
                        <a:rPr lang="lt-LT" sz="1800" b="1" dirty="0">
                          <a:solidFill>
                            <a:schemeClr val="bg1"/>
                          </a:solidFill>
                          <a:latin typeface="Arial" panose="020B0604020202020204" pitchFamily="34" charset="0"/>
                          <a:cs typeface="Arial" panose="020B0604020202020204" pitchFamily="34" charset="0"/>
                        </a:rPr>
                        <a:t>Užduoties</a:t>
                      </a:r>
                      <a:r>
                        <a:rPr lang="lt-LT" sz="1800" b="1" baseline="0" dirty="0">
                          <a:solidFill>
                            <a:schemeClr val="bg1"/>
                          </a:solidFill>
                          <a:latin typeface="Arial" panose="020B0604020202020204" pitchFamily="34" charset="0"/>
                          <a:cs typeface="Arial" panose="020B0604020202020204" pitchFamily="34" charset="0"/>
                        </a:rPr>
                        <a:t> pobūdis</a:t>
                      </a:r>
                      <a:endParaRPr lang="lt-LT" sz="1800" b="1" dirty="0">
                        <a:solidFill>
                          <a:schemeClr val="bg1"/>
                        </a:solidFill>
                        <a:latin typeface="Arial" panose="020B0604020202020204" pitchFamily="34" charset="0"/>
                        <a:cs typeface="Arial" panose="020B0604020202020204" pitchFamily="34" charset="0"/>
                      </a:endParaRPr>
                    </a:p>
                  </a:txBody>
                  <a:tcPr>
                    <a:solidFill>
                      <a:srgbClr val="006B3E"/>
                    </a:solidFill>
                  </a:tcPr>
                </a:tc>
                <a:tc>
                  <a:txBody>
                    <a:bodyPr/>
                    <a:lstStyle/>
                    <a:p>
                      <a:r>
                        <a:rPr lang="lt-LT" sz="1800" b="1" dirty="0">
                          <a:latin typeface="Arial" panose="020B0604020202020204" pitchFamily="34" charset="0"/>
                          <a:cs typeface="Arial" panose="020B0604020202020204" pitchFamily="34" charset="0"/>
                        </a:rPr>
                        <a:t>Rašymas</a:t>
                      </a:r>
                      <a:r>
                        <a:rPr lang="lt-LT" sz="1800" dirty="0">
                          <a:latin typeface="Arial" panose="020B0604020202020204" pitchFamily="34" charset="0"/>
                          <a:cs typeface="Arial" panose="020B0604020202020204" pitchFamily="34" charset="0"/>
                        </a:rPr>
                        <a:t> </a:t>
                      </a:r>
                      <a:endParaRPr lang="lt-LT" sz="1800" dirty="0">
                        <a:latin typeface="Arial" panose="020B0604020202020204" pitchFamily="34" charset="0"/>
                        <a:cs typeface="Arial" panose="020B0604020202020204" pitchFamily="34" charset="0"/>
                      </a:endParaRPr>
                    </a:p>
                    <a:p>
                      <a:endParaRPr lang="lt-LT" sz="1800" dirty="0">
                        <a:latin typeface="Arial" panose="020B0604020202020204" pitchFamily="34" charset="0"/>
                        <a:cs typeface="Arial" panose="020B0604020202020204" pitchFamily="34" charset="0"/>
                      </a:endParaRPr>
                    </a:p>
                    <a:p>
                      <a:r>
                        <a:rPr lang="lt-LT" sz="1800" dirty="0">
                          <a:latin typeface="Arial" panose="020B0604020202020204" pitchFamily="34" charset="0"/>
                          <a:cs typeface="Arial" panose="020B0604020202020204" pitchFamily="34" charset="0"/>
                        </a:rPr>
                        <a:t>Pateikiamos </a:t>
                      </a:r>
                      <a:r>
                        <a:rPr lang="lt-LT" sz="1800" b="1" dirty="0">
                          <a:solidFill>
                            <a:schemeClr val="accent4">
                              <a:lumMod val="25000"/>
                            </a:schemeClr>
                          </a:solidFill>
                          <a:latin typeface="Arial" panose="020B0604020202020204" pitchFamily="34" charset="0"/>
                          <a:cs typeface="Arial" panose="020B0604020202020204" pitchFamily="34" charset="0"/>
                        </a:rPr>
                        <a:t>dviejų tipų užduotys</a:t>
                      </a:r>
                      <a:r>
                        <a:rPr lang="lt-LT" sz="1800" dirty="0">
                          <a:latin typeface="Arial" panose="020B0604020202020204" pitchFamily="34" charset="0"/>
                          <a:cs typeface="Arial" panose="020B0604020202020204" pitchFamily="34" charset="0"/>
                        </a:rPr>
                        <a:t>: </a:t>
                      </a:r>
                      <a:r>
                        <a:rPr lang="lt-LT" sz="1800" u="sng" dirty="0">
                          <a:latin typeface="Arial" panose="020B0604020202020204" pitchFamily="34" charset="0"/>
                          <a:cs typeface="Arial" panose="020B0604020202020204" pitchFamily="34" charset="0"/>
                        </a:rPr>
                        <a:t>grožinio</a:t>
                      </a:r>
                      <a:r>
                        <a:rPr lang="lt-LT" sz="1800" dirty="0">
                          <a:latin typeface="Arial" panose="020B0604020202020204" pitchFamily="34" charset="0"/>
                          <a:cs typeface="Arial" panose="020B0604020202020204" pitchFamily="34" charset="0"/>
                        </a:rPr>
                        <a:t> teksto interpretavimas (1) ir probleminio</a:t>
                      </a:r>
                      <a:r>
                        <a:rPr lang="lt-LT" sz="1800" baseline="0" dirty="0">
                          <a:latin typeface="Arial" panose="020B0604020202020204" pitchFamily="34" charset="0"/>
                          <a:cs typeface="Arial" panose="020B0604020202020204" pitchFamily="34" charset="0"/>
                        </a:rPr>
                        <a:t> </a:t>
                      </a:r>
                      <a:r>
                        <a:rPr lang="lt-LT" sz="1800" dirty="0">
                          <a:latin typeface="Arial" panose="020B0604020202020204" pitchFamily="34" charset="0"/>
                          <a:cs typeface="Arial" panose="020B0604020202020204" pitchFamily="34" charset="0"/>
                        </a:rPr>
                        <a:t>klausimo pagal pateiktą </a:t>
                      </a:r>
                      <a:r>
                        <a:rPr lang="lt-LT" sz="1800" u="sng" dirty="0">
                          <a:latin typeface="Arial" panose="020B0604020202020204" pitchFamily="34" charset="0"/>
                          <a:cs typeface="Arial" panose="020B0604020202020204" pitchFamily="34" charset="0"/>
                        </a:rPr>
                        <a:t>grožinį</a:t>
                      </a:r>
                      <a:r>
                        <a:rPr lang="lt-LT" sz="1800" dirty="0">
                          <a:latin typeface="Arial" panose="020B0604020202020204" pitchFamily="34" charset="0"/>
                          <a:cs typeface="Arial" panose="020B0604020202020204" pitchFamily="34" charset="0"/>
                        </a:rPr>
                        <a:t> tekstą svarstymas, remiantis kultūrine patirtimi (2). Kandidatas pasirenka vieną užduotį ir kuria tekstą.</a:t>
                      </a:r>
                      <a:endParaRPr lang="lt-LT" sz="1800" dirty="0">
                        <a:latin typeface="Arial" panose="020B0604020202020204" pitchFamily="34" charset="0"/>
                        <a:cs typeface="Arial" panose="020B0604020202020204" pitchFamily="34" charset="0"/>
                      </a:endParaRPr>
                    </a:p>
                    <a:p>
                      <a:endParaRPr lang="lt-LT" sz="1800" dirty="0">
                        <a:latin typeface="Arial" panose="020B0604020202020204" pitchFamily="34" charset="0"/>
                        <a:cs typeface="Arial" panose="020B0604020202020204" pitchFamily="34" charset="0"/>
                      </a:endParaRPr>
                    </a:p>
                    <a:p>
                      <a:r>
                        <a:rPr lang="lt-LT" sz="1800" dirty="0">
                          <a:latin typeface="Arial" panose="020B0604020202020204" pitchFamily="34" charset="0"/>
                          <a:cs typeface="Arial" panose="020B0604020202020204" pitchFamily="34" charset="0"/>
                        </a:rPr>
                        <a:t>Kiekvieno</a:t>
                      </a:r>
                      <a:r>
                        <a:rPr lang="lt-LT" sz="1800" baseline="0" dirty="0">
                          <a:latin typeface="Arial" panose="020B0604020202020204" pitchFamily="34" charset="0"/>
                          <a:cs typeface="Arial" panose="020B0604020202020204" pitchFamily="34" charset="0"/>
                        </a:rPr>
                        <a:t> tipo užduotis turi </a:t>
                      </a:r>
                      <a:r>
                        <a:rPr lang="lt-LT" sz="1800" b="1" baseline="0" dirty="0">
                          <a:solidFill>
                            <a:schemeClr val="accent4">
                              <a:lumMod val="25000"/>
                            </a:schemeClr>
                          </a:solidFill>
                          <a:latin typeface="Arial" panose="020B0604020202020204" pitchFamily="34" charset="0"/>
                          <a:cs typeface="Arial" panose="020B0604020202020204" pitchFamily="34" charset="0"/>
                        </a:rPr>
                        <a:t>du</a:t>
                      </a:r>
                      <a:r>
                        <a:rPr lang="lt-LT" sz="1800" baseline="0" dirty="0">
                          <a:latin typeface="Arial" panose="020B0604020202020204" pitchFamily="34" charset="0"/>
                          <a:cs typeface="Arial" panose="020B0604020202020204" pitchFamily="34" charset="0"/>
                        </a:rPr>
                        <a:t> </a:t>
                      </a:r>
                      <a:r>
                        <a:rPr lang="lt-LT" sz="1800" baseline="0" dirty="0" err="1">
                          <a:latin typeface="Arial" panose="020B0604020202020204" pitchFamily="34" charset="0"/>
                          <a:cs typeface="Arial" panose="020B0604020202020204" pitchFamily="34" charset="0"/>
                        </a:rPr>
                        <a:t>pasirinkimus</a:t>
                      </a:r>
                      <a:r>
                        <a:rPr lang="lt-LT" sz="1800" baseline="0" dirty="0">
                          <a:latin typeface="Arial" panose="020B0604020202020204" pitchFamily="34" charset="0"/>
                          <a:cs typeface="Arial" panose="020B0604020202020204" pitchFamily="34" charset="0"/>
                        </a:rPr>
                        <a:t>.</a:t>
                      </a:r>
                      <a:endParaRPr lang="lt-LT" sz="1800" baseline="0" dirty="0">
                        <a:latin typeface="Arial" panose="020B0604020202020204" pitchFamily="34" charset="0"/>
                        <a:cs typeface="Arial" panose="020B0604020202020204" pitchFamily="34" charset="0"/>
                      </a:endParaRPr>
                    </a:p>
                    <a:p>
                      <a:endParaRPr lang="lt-LT" sz="1800" baseline="0" dirty="0">
                        <a:latin typeface="Arial" panose="020B0604020202020204" pitchFamily="34" charset="0"/>
                        <a:cs typeface="Arial" panose="020B0604020202020204" pitchFamily="34" charset="0"/>
                      </a:endParaRPr>
                    </a:p>
                    <a:p>
                      <a:r>
                        <a:rPr lang="lt-LT" sz="1800" dirty="0">
                          <a:effectLst/>
                          <a:latin typeface="Arial" panose="020B0604020202020204" pitchFamily="34" charset="0"/>
                          <a:ea typeface="Calibri" panose="020F0502020204030204" pitchFamily="34" charset="0"/>
                          <a:cs typeface="Arial" panose="020B0604020202020204" pitchFamily="34" charset="0"/>
                        </a:rPr>
                        <a:t>Pereinamuoju laikotarpiu (2025 ir 2026 m.) </a:t>
                      </a:r>
                      <a:r>
                        <a:rPr lang="lt-LT" sz="1800" b="1" dirty="0">
                          <a:solidFill>
                            <a:schemeClr val="accent4">
                              <a:lumMod val="25000"/>
                            </a:schemeClr>
                          </a:solidFill>
                          <a:effectLst/>
                          <a:latin typeface="Arial" panose="020B0604020202020204" pitchFamily="34" charset="0"/>
                          <a:ea typeface="Calibri" panose="020F0502020204030204" pitchFamily="34" charset="0"/>
                          <a:cs typeface="Arial" panose="020B0604020202020204" pitchFamily="34" charset="0"/>
                        </a:rPr>
                        <a:t>vienas tekstas</a:t>
                      </a:r>
                      <a:r>
                        <a:rPr lang="lt-LT" sz="1800" dirty="0">
                          <a:effectLst/>
                          <a:latin typeface="Arial" panose="020B0604020202020204" pitchFamily="34" charset="0"/>
                          <a:ea typeface="Calibri" panose="020F0502020204030204" pitchFamily="34" charset="0"/>
                          <a:cs typeface="Arial" panose="020B0604020202020204" pitchFamily="34" charset="0"/>
                        </a:rPr>
                        <a:t> interpretavimui parenkamas iš privalomų kūrinių.</a:t>
                      </a:r>
                      <a:endParaRPr lang="lt-LT" sz="1800" dirty="0">
                        <a:effectLst/>
                        <a:latin typeface="Arial" panose="020B0604020202020204" pitchFamily="34" charset="0"/>
                        <a:ea typeface="Calibri" panose="020F0502020204030204" pitchFamily="34" charset="0"/>
                        <a:cs typeface="Arial" panose="020B0604020202020204" pitchFamily="34" charset="0"/>
                      </a:endParaRPr>
                    </a:p>
                    <a:p>
                      <a:endParaRPr lang="lt-LT" sz="1800" dirty="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r>
                        <a:rPr lang="lt-LT" sz="1200" dirty="0">
                          <a:effectLst/>
                          <a:latin typeface="Arial" panose="020B0604020202020204" pitchFamily="34" charset="0"/>
                          <a:ea typeface="Calibri" panose="020F0502020204030204" pitchFamily="34" charset="0"/>
                          <a:cs typeface="Arial" panose="020B0604020202020204" pitchFamily="34" charset="0"/>
                        </a:rPr>
                        <a:t>(</a:t>
                      </a:r>
                      <a:r>
                        <a:rPr lang="lt-LT" sz="1200" i="1" dirty="0">
                          <a:effectLst/>
                          <a:latin typeface="Arial" panose="020B0604020202020204" pitchFamily="34" charset="0"/>
                          <a:ea typeface="Calibri" panose="020F0502020204030204" pitchFamily="34" charset="0"/>
                          <a:cs typeface="Arial" panose="020B0604020202020204" pitchFamily="34" charset="0"/>
                        </a:rPr>
                        <a:t>VBE rašymo užduočių vertinimo instrukcijos paaiškinimas</a:t>
                      </a:r>
                      <a:r>
                        <a:rPr lang="lt-LT" sz="1200" dirty="0">
                          <a:effectLst/>
                          <a:latin typeface="Arial" panose="020B0604020202020204" pitchFamily="34" charset="0"/>
                          <a:ea typeface="Calibri" panose="020F0502020204030204" pitchFamily="34" charset="0"/>
                          <a:cs typeface="Arial" panose="020B0604020202020204" pitchFamily="34" charset="0"/>
                        </a:rPr>
                        <a:t>, 2023; </a:t>
                      </a:r>
                      <a:r>
                        <a:rPr lang="lt-LT" sz="1200" i="1" dirty="0">
                          <a:effectLst/>
                          <a:latin typeface="Arial" panose="020B0604020202020204" pitchFamily="34" charset="0"/>
                          <a:ea typeface="Calibri" panose="020F0502020204030204" pitchFamily="34" charset="0"/>
                          <a:cs typeface="Arial" panose="020B0604020202020204" pitchFamily="34" charset="0"/>
                        </a:rPr>
                        <a:t>Kalbų valstybinių brandos egzaminų užduočių aprašas</a:t>
                      </a:r>
                      <a:r>
                        <a:rPr lang="lt-LT" sz="1200" dirty="0">
                          <a:effectLst/>
                          <a:latin typeface="Arial" panose="020B0604020202020204" pitchFamily="34" charset="0"/>
                          <a:ea typeface="Calibri" panose="020F0502020204030204" pitchFamily="34" charset="0"/>
                          <a:cs typeface="Arial" panose="020B0604020202020204" pitchFamily="34" charset="0"/>
                        </a:rPr>
                        <a:t>, 2024 (projektas)</a:t>
                      </a:r>
                      <a:endParaRPr lang="lt-LT" sz="1200" dirty="0">
                        <a:effectLst/>
                        <a:latin typeface="Arial" panose="020B0604020202020204" pitchFamily="34" charset="0"/>
                        <a:ea typeface="Calibri" panose="020F0502020204030204" pitchFamily="34" charset="0"/>
                        <a:cs typeface="Arial" panose="020B0604020202020204" pitchFamily="34" charset="0"/>
                      </a:endParaRPr>
                    </a:p>
                    <a:p>
                      <a:endParaRPr lang="lt-LT" sz="1800" dirty="0">
                        <a:latin typeface="Arial" panose="020B0604020202020204" pitchFamily="34" charset="0"/>
                        <a:cs typeface="Arial" panose="020B0604020202020204" pitchFamily="34" charset="0"/>
                      </a:endParaRPr>
                    </a:p>
                  </a:txBody>
                  <a:tcPr/>
                </a:tc>
              </a:tr>
              <a:tr h="370840">
                <a:tc>
                  <a:txBody>
                    <a:bodyPr/>
                    <a:lstStyle/>
                    <a:p>
                      <a:r>
                        <a:rPr lang="lt-LT" b="1" dirty="0">
                          <a:solidFill>
                            <a:schemeClr val="bg1"/>
                          </a:solidFill>
                          <a:latin typeface="Arial" panose="020B0604020202020204" pitchFamily="34" charset="0"/>
                          <a:cs typeface="Arial" panose="020B0604020202020204" pitchFamily="34" charset="0"/>
                        </a:rPr>
                        <a:t>Iš viso taškų</a:t>
                      </a:r>
                      <a:endParaRPr lang="lt-LT" b="1" dirty="0">
                        <a:solidFill>
                          <a:schemeClr val="bg1"/>
                        </a:solidFill>
                        <a:latin typeface="Arial" panose="020B0604020202020204" pitchFamily="34" charset="0"/>
                        <a:cs typeface="Arial" panose="020B0604020202020204" pitchFamily="34" charset="0"/>
                      </a:endParaRPr>
                    </a:p>
                  </a:txBody>
                  <a:tcPr>
                    <a:solidFill>
                      <a:srgbClr val="006B3E"/>
                    </a:solidFill>
                  </a:tcPr>
                </a:tc>
                <a:tc>
                  <a:txBody>
                    <a:bodyPr/>
                    <a:lstStyle/>
                    <a:p>
                      <a:r>
                        <a:rPr lang="lt-LT" dirty="0">
                          <a:latin typeface="Arial" panose="020B0604020202020204" pitchFamily="34" charset="0"/>
                          <a:cs typeface="Arial" panose="020B0604020202020204" pitchFamily="34" charset="0"/>
                        </a:rPr>
                        <a:t>70</a:t>
                      </a:r>
                      <a:r>
                        <a:rPr lang="lt-LT" baseline="0" dirty="0">
                          <a:latin typeface="Arial" panose="020B0604020202020204" pitchFamily="34" charset="0"/>
                          <a:cs typeface="Arial" panose="020B0604020202020204" pitchFamily="34" charset="0"/>
                        </a:rPr>
                        <a:t> taškų    (</a:t>
                      </a:r>
                      <a:r>
                        <a:rPr lang="lt-LT" b="1" baseline="0" dirty="0">
                          <a:solidFill>
                            <a:schemeClr val="accent4">
                              <a:lumMod val="25000"/>
                            </a:schemeClr>
                          </a:solidFill>
                          <a:latin typeface="Arial" panose="020B0604020202020204" pitchFamily="34" charset="0"/>
                          <a:cs typeface="Arial" panose="020B0604020202020204" pitchFamily="34" charset="0"/>
                        </a:rPr>
                        <a:t>ta pati vertinimo instrukcija </a:t>
                      </a:r>
                      <a:r>
                        <a:rPr lang="lt-LT" baseline="0" dirty="0">
                          <a:latin typeface="Arial" panose="020B0604020202020204" pitchFamily="34" charset="0"/>
                          <a:cs typeface="Arial" panose="020B0604020202020204" pitchFamily="34" charset="0"/>
                        </a:rPr>
                        <a:t>bendrajam ir išplėstiniam kursui, privalomam kūriniui ir neprivalomam)</a:t>
                      </a:r>
                      <a:endParaRPr lang="lt-LT" baseline="0" dirty="0">
                        <a:latin typeface="Arial" panose="020B0604020202020204" pitchFamily="34" charset="0"/>
                        <a:cs typeface="Arial" panose="020B0604020202020204" pitchFamily="34" charset="0"/>
                      </a:endParaRPr>
                    </a:p>
                  </a:txBody>
                  <a:tcPr/>
                </a:tc>
              </a:tr>
              <a:tr h="370840">
                <a:tc>
                  <a:txBody>
                    <a:bodyPr/>
                    <a:lstStyle/>
                    <a:p>
                      <a:r>
                        <a:rPr lang="lt-LT" b="1" dirty="0">
                          <a:solidFill>
                            <a:schemeClr val="bg1"/>
                          </a:solidFill>
                          <a:latin typeface="Arial" panose="020B0604020202020204" pitchFamily="34" charset="0"/>
                          <a:cs typeface="Arial" panose="020B0604020202020204" pitchFamily="34" charset="0"/>
                        </a:rPr>
                        <a:t>Trukmė </a:t>
                      </a:r>
                      <a:endParaRPr lang="lt-LT" b="1" dirty="0">
                        <a:solidFill>
                          <a:schemeClr val="bg1"/>
                        </a:solidFill>
                        <a:latin typeface="Arial" panose="020B0604020202020204" pitchFamily="34" charset="0"/>
                        <a:cs typeface="Arial" panose="020B0604020202020204" pitchFamily="34" charset="0"/>
                      </a:endParaRPr>
                    </a:p>
                  </a:txBody>
                  <a:tcPr>
                    <a:solidFill>
                      <a:srgbClr val="006B3E"/>
                    </a:solidFill>
                  </a:tcPr>
                </a:tc>
                <a:tc>
                  <a:txBody>
                    <a:bodyPr/>
                    <a:lstStyle/>
                    <a:p>
                      <a:r>
                        <a:rPr lang="lt-LT" dirty="0">
                          <a:latin typeface="Arial" panose="020B0604020202020204" pitchFamily="34" charset="0"/>
                          <a:cs typeface="Arial" panose="020B0604020202020204" pitchFamily="34" charset="0"/>
                        </a:rPr>
                        <a:t>240 min</a:t>
                      </a:r>
                      <a:r>
                        <a:rPr lang="en-US" dirty="0">
                          <a:latin typeface="Arial" panose="020B0604020202020204" pitchFamily="34" charset="0"/>
                          <a:cs typeface="Arial" panose="020B0604020202020204" pitchFamily="34" charset="0"/>
                        </a:rPr>
                        <a:t>.</a:t>
                      </a:r>
                      <a:r>
                        <a:rPr lang="lt-LT"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4 val.</a:t>
                      </a:r>
                      <a:endParaRPr lang="lt-LT" sz="2400" b="1" dirty="0">
                        <a:latin typeface="Arial" panose="020B0604020202020204" pitchFamily="34" charset="0"/>
                        <a:cs typeface="Arial" panose="020B0604020202020204" pitchFamily="34" charset="0"/>
                      </a:endParaRPr>
                    </a:p>
                  </a:txBody>
                  <a:tcPr/>
                </a:tc>
              </a:tr>
            </a:tbl>
          </a:graphicData>
        </a:graphic>
      </p:graphicFrame>
      <p:sp>
        <p:nvSpPr>
          <p:cNvPr id="3" name="Rectangle 2"/>
          <p:cNvSpPr/>
          <p:nvPr/>
        </p:nvSpPr>
        <p:spPr>
          <a:xfrm>
            <a:off x="774441" y="428923"/>
            <a:ext cx="10403632"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4925" y="425671"/>
            <a:ext cx="10277475" cy="461665"/>
          </a:xfrm>
          <a:prstGeom prst="rect">
            <a:avLst/>
          </a:prstGeom>
        </p:spPr>
        <p:txBody>
          <a:bodyPr wrap="square">
            <a:spAutoFit/>
          </a:bodyPr>
          <a:lstStyle/>
          <a:p>
            <a:pPr lvl="0"/>
            <a:r>
              <a:rPr lang="lt-LT" sz="2400" b="1" i="1" dirty="0" smtClean="0">
                <a:solidFill>
                  <a:schemeClr val="accent6">
                    <a:lumMod val="50000"/>
                  </a:schemeClr>
                </a:solidFill>
                <a:latin typeface="Arial" panose="020B0604020202020204" pitchFamily="34" charset="0"/>
                <a:cs typeface="Arial" panose="020B0604020202020204" pitchFamily="34" charset="0"/>
              </a:rPr>
              <a:t>Apie kontekstą</a:t>
            </a:r>
            <a:endParaRPr lang="lt-LT" sz="2400" b="1" i="1" dirty="0">
              <a:solidFill>
                <a:schemeClr val="accent6">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82195" y="887336"/>
            <a:ext cx="8798299" cy="5196529"/>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861" y="484906"/>
            <a:ext cx="10814180" cy="400110"/>
          </a:xfrm>
          <a:prstGeom prst="rect">
            <a:avLst/>
          </a:prstGeom>
        </p:spPr>
        <p:txBody>
          <a:bodyPr wrap="square">
            <a:spAutoFit/>
          </a:bodyPr>
          <a:lstStyle/>
          <a:p>
            <a:pPr lvl="0"/>
            <a:r>
              <a:rPr lang="lt-LT" sz="2000" b="1" i="1" dirty="0" smtClean="0">
                <a:solidFill>
                  <a:prstClr val="black"/>
                </a:solidFill>
                <a:latin typeface="Arial" panose="020B0604020202020204" pitchFamily="34" charset="0"/>
                <a:cs typeface="Arial" panose="020B0604020202020204" pitchFamily="34" charset="0"/>
              </a:rPr>
              <a:t>Lietuvių </a:t>
            </a:r>
            <a:r>
              <a:rPr lang="lt-LT" sz="2000" b="1" i="1" dirty="0">
                <a:solidFill>
                  <a:prstClr val="black"/>
                </a:solidFill>
                <a:latin typeface="Arial" panose="020B0604020202020204" pitchFamily="34" charset="0"/>
                <a:cs typeface="Arial" panose="020B0604020202020204" pitchFamily="34" charset="0"/>
              </a:rPr>
              <a:t>kalbos ir literatūros valstybinio brandos egzamino II dalis</a:t>
            </a:r>
            <a:endParaRPr lang="lt-LT" sz="2000" b="1" i="1"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266700" y="1335808"/>
            <a:ext cx="11237168" cy="1384995"/>
          </a:xfrm>
          <a:prstGeom prst="rect">
            <a:avLst/>
          </a:prstGeom>
        </p:spPr>
        <p:txBody>
          <a:bodyPr wrap="square">
            <a:spAutoFit/>
          </a:bodyPr>
          <a:lstStyle/>
          <a:p>
            <a:pPr lvl="0" algn="just"/>
            <a:r>
              <a:rPr lang="lt-LT" sz="2100" b="1" dirty="0">
                <a:solidFill>
                  <a:srgbClr val="006B3E"/>
                </a:solidFill>
                <a:latin typeface="Arial" panose="020B0604020202020204" pitchFamily="34" charset="0"/>
                <a:cs typeface="Arial" panose="020B0604020202020204" pitchFamily="34" charset="0"/>
              </a:rPr>
              <a:t>Kaip įvertinti pakankamą / nepakankamą kontekstą aptariant nežinomo autoriaus kūrinį? Kaip dvyliktoko rašinyje tas kontekstas turi veikti? Kadangi negalime reikalauti jo žinių, kontekstas lieka sunkiai įvertinamas. Kas būtų siektina, lauktina?</a:t>
            </a:r>
            <a:endParaRPr lang="lt-LT" sz="2100" b="1" dirty="0">
              <a:solidFill>
                <a:srgbClr val="006B3E"/>
              </a:solidFill>
              <a:latin typeface="Arial" panose="020B0604020202020204" pitchFamily="34" charset="0"/>
              <a:cs typeface="Arial" panose="020B0604020202020204" pitchFamily="34" charset="0"/>
            </a:endParaRPr>
          </a:p>
          <a:p>
            <a:pPr lvl="0" algn="just"/>
            <a:endParaRPr lang="lt-LT" sz="2100" dirty="0">
              <a:solidFill>
                <a:srgbClr val="006B3E"/>
              </a:solidFill>
              <a:latin typeface="Arial" panose="020B0604020202020204" pitchFamily="34" charset="0"/>
              <a:cs typeface="Arial" panose="020B0604020202020204" pitchFamily="34" charset="0"/>
            </a:endParaRPr>
          </a:p>
        </p:txBody>
      </p:sp>
      <p:sp>
        <p:nvSpPr>
          <p:cNvPr id="4" name="Rectangle 3"/>
          <p:cNvSpPr/>
          <p:nvPr/>
        </p:nvSpPr>
        <p:spPr>
          <a:xfrm>
            <a:off x="266700" y="2604046"/>
            <a:ext cx="11658599" cy="1554272"/>
          </a:xfrm>
          <a:prstGeom prst="rect">
            <a:avLst/>
          </a:prstGeom>
        </p:spPr>
        <p:txBody>
          <a:bodyPr wrap="square">
            <a:spAutoFit/>
          </a:bodyPr>
          <a:lstStyle/>
          <a:p>
            <a:pPr lvl="0" algn="just"/>
            <a:r>
              <a:rPr lang="lt-LT" sz="1900" dirty="0">
                <a:solidFill>
                  <a:prstClr val="black"/>
                </a:solidFill>
                <a:latin typeface="Arial" panose="020B0604020202020204" pitchFamily="34" charset="0"/>
                <a:cs typeface="Arial" panose="020B0604020202020204" pitchFamily="34" charset="0"/>
              </a:rPr>
              <a:t>Kaip ankstesnėse VBE vertinimo normose, taip ir naujosiose išlieka „platesnio kultūrinio konteksto“ kriterijus. „Pakankamas“ kontekstas yra </a:t>
            </a:r>
            <a:r>
              <a:rPr lang="lt-LT" sz="1900" b="1" dirty="0">
                <a:solidFill>
                  <a:schemeClr val="accent4">
                    <a:lumMod val="25000"/>
                  </a:schemeClr>
                </a:solidFill>
                <a:latin typeface="Arial" panose="020B0604020202020204" pitchFamily="34" charset="0"/>
                <a:cs typeface="Arial" panose="020B0604020202020204" pitchFamily="34" charset="0"/>
              </a:rPr>
              <a:t>bet kokiu būdu</a:t>
            </a:r>
            <a:r>
              <a:rPr lang="lt-LT" sz="1900" dirty="0">
                <a:solidFill>
                  <a:prstClr val="black"/>
                </a:solidFill>
                <a:latin typeface="Arial" panose="020B0604020202020204" pitchFamily="34" charset="0"/>
                <a:cs typeface="Arial" panose="020B0604020202020204" pitchFamily="34" charset="0"/>
              </a:rPr>
              <a:t>, tačiau </a:t>
            </a:r>
            <a:r>
              <a:rPr lang="lt-LT" sz="1900" b="1" dirty="0">
                <a:solidFill>
                  <a:schemeClr val="accent4">
                    <a:lumMod val="25000"/>
                  </a:schemeClr>
                </a:solidFill>
                <a:latin typeface="Arial" panose="020B0604020202020204" pitchFamily="34" charset="0"/>
                <a:cs typeface="Arial" panose="020B0604020202020204" pitchFamily="34" charset="0"/>
              </a:rPr>
              <a:t>tikslingai ir tinkamai, pasitelktas </a:t>
            </a:r>
            <a:r>
              <a:rPr lang="lt-LT" sz="1900" dirty="0">
                <a:solidFill>
                  <a:prstClr val="black"/>
                </a:solidFill>
                <a:latin typeface="Arial" panose="020B0604020202020204" pitchFamily="34" charset="0"/>
                <a:cs typeface="Arial" panose="020B0604020202020204" pitchFamily="34" charset="0"/>
              </a:rPr>
              <a:t>platesnis rašančiojo (-</a:t>
            </a:r>
            <a:r>
              <a:rPr lang="lt-LT" sz="1900" dirty="0" err="1">
                <a:solidFill>
                  <a:prstClr val="black"/>
                </a:solidFill>
                <a:latin typeface="Arial" panose="020B0604020202020204" pitchFamily="34" charset="0"/>
                <a:cs typeface="Arial" panose="020B0604020202020204" pitchFamily="34" charset="0"/>
              </a:rPr>
              <a:t>osios</a:t>
            </a:r>
            <a:r>
              <a:rPr lang="lt-LT" sz="1900" dirty="0">
                <a:solidFill>
                  <a:prstClr val="black"/>
                </a:solidFill>
                <a:latin typeface="Arial" panose="020B0604020202020204" pitchFamily="34" charset="0"/>
                <a:cs typeface="Arial" panose="020B0604020202020204" pitchFamily="34" charset="0"/>
              </a:rPr>
              <a:t>) kultūrinis akiratis, </a:t>
            </a:r>
            <a:r>
              <a:rPr lang="lt-LT" sz="1900" b="1" dirty="0">
                <a:solidFill>
                  <a:schemeClr val="accent4">
                    <a:lumMod val="25000"/>
                  </a:schemeClr>
                </a:solidFill>
                <a:latin typeface="Arial" panose="020B0604020202020204" pitchFamily="34" charset="0"/>
                <a:cs typeface="Arial" panose="020B0604020202020204" pitchFamily="34" charset="0"/>
              </a:rPr>
              <a:t>derantis su interpretacijos aspektu ir duotu tekstu</a:t>
            </a:r>
            <a:r>
              <a:rPr lang="lt-LT" sz="1900" dirty="0">
                <a:solidFill>
                  <a:prstClr val="black"/>
                </a:solidFill>
                <a:latin typeface="Arial" panose="020B0604020202020204" pitchFamily="34" charset="0"/>
                <a:cs typeface="Arial" panose="020B0604020202020204" pitchFamily="34" charset="0"/>
              </a:rPr>
              <a:t>.</a:t>
            </a:r>
            <a:endParaRPr lang="lt-LT" sz="1900" dirty="0">
              <a:solidFill>
                <a:prstClr val="black"/>
              </a:solidFill>
              <a:latin typeface="Arial" panose="020B0604020202020204" pitchFamily="34" charset="0"/>
              <a:cs typeface="Arial" panose="020B0604020202020204" pitchFamily="34" charset="0"/>
            </a:endParaRPr>
          </a:p>
          <a:p>
            <a:pPr lvl="0" algn="just"/>
            <a:r>
              <a:rPr lang="lt-LT" sz="1900" dirty="0">
                <a:solidFill>
                  <a:prstClr val="black"/>
                </a:solidFill>
                <a:latin typeface="Arial" panose="020B0604020202020204" pitchFamily="34" charset="0"/>
                <a:cs typeface="Arial" panose="020B0604020202020204" pitchFamily="34" charset="0"/>
              </a:rPr>
              <a:t>Analizuojant konkretų tekstą, „platesnis kultūrinis akiratis“ gali būti kūrinio temos, problemos sugretinimas su kitu panašiu kūriniu, taip pat – kūrinyje minimų </a:t>
            </a:r>
            <a:r>
              <a:rPr lang="lt-LT" sz="1900" dirty="0" err="1">
                <a:solidFill>
                  <a:prstClr val="black"/>
                </a:solidFill>
                <a:latin typeface="Arial" panose="020B0604020202020204" pitchFamily="34" charset="0"/>
                <a:cs typeface="Arial" panose="020B0604020202020204" pitchFamily="34" charset="0"/>
              </a:rPr>
              <a:t>intertekstų</a:t>
            </a:r>
            <a:r>
              <a:rPr lang="lt-LT" sz="1900" dirty="0">
                <a:solidFill>
                  <a:prstClr val="black"/>
                </a:solidFill>
                <a:latin typeface="Arial" panose="020B0604020202020204" pitchFamily="34" charset="0"/>
                <a:cs typeface="Arial" panose="020B0604020202020204" pitchFamily="34" charset="0"/>
              </a:rPr>
              <a:t> tikslingas išplėtojimas, įprasminimas. Pvz.:</a:t>
            </a:r>
            <a:endParaRPr lang="lt-LT" sz="1900" dirty="0">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475861" y="4230844"/>
            <a:ext cx="6096000" cy="2391424"/>
          </a:xfrm>
          <a:prstGeom prst="rect">
            <a:avLst/>
          </a:prstGeom>
        </p:spPr>
        <p:txBody>
          <a:bodyPr>
            <a:spAutoFit/>
          </a:bodyPr>
          <a:lstStyle/>
          <a:p>
            <a:pPr lvl="0">
              <a:lnSpc>
                <a:spcPct val="107000"/>
              </a:lnSpc>
            </a:pPr>
            <a:r>
              <a:rPr lang="lt-LT" sz="2000" kern="100" dirty="0">
                <a:solidFill>
                  <a:srgbClr val="4472C4">
                    <a:lumMod val="75000"/>
                  </a:srgbClr>
                </a:solidFill>
                <a:latin typeface="Arial" panose="020B0604020202020204" pitchFamily="34" charset="0"/>
                <a:ea typeface="Aptos" panose="020B0004020202020204" pitchFamily="34" charset="0"/>
                <a:cs typeface="Arial" panose="020B0604020202020204" pitchFamily="34" charset="0"/>
              </a:rPr>
              <a:t>[...]</a:t>
            </a:r>
            <a:endParaRPr lang="lt-LT" sz="2000" kern="100" dirty="0">
              <a:solidFill>
                <a:srgbClr val="4472C4">
                  <a:lumMod val="75000"/>
                </a:srgbClr>
              </a:solidFill>
              <a:latin typeface="Arial" panose="020B0604020202020204" pitchFamily="34" charset="0"/>
              <a:ea typeface="Aptos" panose="020B0004020202020204" pitchFamily="34" charset="0"/>
              <a:cs typeface="Arial" panose="020B0604020202020204" pitchFamily="34" charset="0"/>
            </a:endParaRPr>
          </a:p>
          <a:p>
            <a:pPr lvl="0"/>
            <a:r>
              <a:rPr lang="lt-LT" sz="2000" dirty="0">
                <a:solidFill>
                  <a:srgbClr val="4472C4">
                    <a:lumMod val="75000"/>
                  </a:srgbClr>
                </a:solidFill>
                <a:latin typeface="Arial" panose="020B0604020202020204" pitchFamily="34" charset="0"/>
                <a:cs typeface="Arial" panose="020B0604020202020204" pitchFamily="34" charset="0"/>
              </a:rPr>
              <a:t>O mūsų </a:t>
            </a:r>
            <a:r>
              <a:rPr lang="lt-LT" sz="2000" b="1" dirty="0">
                <a:solidFill>
                  <a:srgbClr val="4472C4">
                    <a:lumMod val="75000"/>
                  </a:srgbClr>
                </a:solidFill>
                <a:latin typeface="Arial" panose="020B0604020202020204" pitchFamily="34" charset="0"/>
                <a:cs typeface="Arial" panose="020B0604020202020204" pitchFamily="34" charset="0"/>
              </a:rPr>
              <a:t>Trojos</a:t>
            </a:r>
            <a:r>
              <a:rPr lang="lt-LT" sz="2000" dirty="0">
                <a:solidFill>
                  <a:srgbClr val="4472C4">
                    <a:lumMod val="75000"/>
                  </a:srgbClr>
                </a:solidFill>
                <a:latin typeface="Arial" panose="020B0604020202020204" pitchFamily="34" charset="0"/>
                <a:cs typeface="Arial" panose="020B0604020202020204" pitchFamily="34" charset="0"/>
              </a:rPr>
              <a:t> vis dar skaisčiai dega,</a:t>
            </a:r>
            <a:endParaRPr lang="lt-LT" sz="2000" dirty="0">
              <a:solidFill>
                <a:srgbClr val="4472C4">
                  <a:lumMod val="75000"/>
                </a:srgbClr>
              </a:solidFill>
              <a:latin typeface="Arial" panose="020B0604020202020204" pitchFamily="34" charset="0"/>
              <a:cs typeface="Arial" panose="020B0604020202020204" pitchFamily="34" charset="0"/>
            </a:endParaRPr>
          </a:p>
          <a:p>
            <a:pPr lvl="0"/>
            <a:r>
              <a:rPr lang="lt-LT" sz="2000" b="1" dirty="0">
                <a:solidFill>
                  <a:srgbClr val="4472C4">
                    <a:lumMod val="75000"/>
                  </a:srgbClr>
                </a:solidFill>
                <a:latin typeface="Arial" panose="020B0604020202020204" pitchFamily="34" charset="0"/>
                <a:cs typeface="Arial" panose="020B0604020202020204" pitchFamily="34" charset="0"/>
              </a:rPr>
              <a:t>Sodoma</a:t>
            </a:r>
            <a:r>
              <a:rPr lang="lt-LT" sz="2000" b="1" baseline="30000" dirty="0">
                <a:solidFill>
                  <a:srgbClr val="4472C4">
                    <a:lumMod val="75000"/>
                  </a:srgbClr>
                </a:solidFill>
                <a:latin typeface="Arial" panose="020B0604020202020204" pitchFamily="34" charset="0"/>
                <a:cs typeface="Arial" panose="020B0604020202020204" pitchFamily="34" charset="0"/>
                <a:sym typeface="Symbol" panose="05050102010706020507" pitchFamily="18" charset="2"/>
              </a:rPr>
              <a:t> </a:t>
            </a:r>
            <a:r>
              <a:rPr lang="lt-LT" sz="2000" b="1" dirty="0">
                <a:solidFill>
                  <a:srgbClr val="4472C4">
                    <a:lumMod val="75000"/>
                  </a:srgbClr>
                </a:solidFill>
                <a:latin typeface="Arial" panose="020B0604020202020204" pitchFamily="34" charset="0"/>
                <a:cs typeface="Arial" panose="020B0604020202020204" pitchFamily="34" charset="0"/>
              </a:rPr>
              <a:t> </a:t>
            </a:r>
            <a:r>
              <a:rPr lang="lt-LT" sz="2000" dirty="0">
                <a:solidFill>
                  <a:srgbClr val="4472C4">
                    <a:lumMod val="75000"/>
                  </a:srgbClr>
                </a:solidFill>
                <a:latin typeface="Arial" panose="020B0604020202020204" pitchFamily="34" charset="0"/>
                <a:cs typeface="Arial" panose="020B0604020202020204" pitchFamily="34" charset="0"/>
              </a:rPr>
              <a:t>mūsų ir </a:t>
            </a:r>
            <a:r>
              <a:rPr lang="lt-LT" sz="2000" b="1" dirty="0">
                <a:solidFill>
                  <a:srgbClr val="4472C4">
                    <a:lumMod val="75000"/>
                  </a:srgbClr>
                </a:solidFill>
                <a:latin typeface="Arial" panose="020B0604020202020204" pitchFamily="34" charset="0"/>
                <a:cs typeface="Arial" panose="020B0604020202020204" pitchFamily="34" charset="0"/>
              </a:rPr>
              <a:t>Gomora</a:t>
            </a:r>
            <a:r>
              <a:rPr lang="lt-LT" sz="2000" b="1" baseline="30000" dirty="0">
                <a:solidFill>
                  <a:srgbClr val="4472C4">
                    <a:lumMod val="75000"/>
                  </a:srgbClr>
                </a:solidFill>
                <a:latin typeface="Arial" panose="020B0604020202020204" pitchFamily="34" charset="0"/>
                <a:cs typeface="Arial" panose="020B0604020202020204" pitchFamily="34" charset="0"/>
                <a:sym typeface="Symbol" panose="05050102010706020507" pitchFamily="18" charset="2"/>
              </a:rPr>
              <a:t> </a:t>
            </a:r>
            <a:r>
              <a:rPr lang="lt-LT" sz="2000" dirty="0">
                <a:solidFill>
                  <a:srgbClr val="4472C4">
                    <a:lumMod val="75000"/>
                  </a:srgbClr>
                </a:solidFill>
                <a:latin typeface="Arial" panose="020B0604020202020204" pitchFamily="34" charset="0"/>
                <a:cs typeface="Arial" panose="020B0604020202020204" pitchFamily="34" charset="0"/>
              </a:rPr>
              <a:t> klesti,</a:t>
            </a:r>
            <a:endParaRPr lang="lt-LT" sz="2000" dirty="0">
              <a:solidFill>
                <a:srgbClr val="4472C4">
                  <a:lumMod val="75000"/>
                </a:srgbClr>
              </a:solidFill>
              <a:latin typeface="Arial" panose="020B0604020202020204" pitchFamily="34" charset="0"/>
              <a:cs typeface="Arial" panose="020B0604020202020204" pitchFamily="34" charset="0"/>
            </a:endParaRPr>
          </a:p>
          <a:p>
            <a:pPr lvl="0"/>
            <a:r>
              <a:rPr lang="lt-LT" sz="2000" dirty="0">
                <a:solidFill>
                  <a:srgbClr val="4472C4">
                    <a:lumMod val="75000"/>
                  </a:srgbClr>
                </a:solidFill>
                <a:latin typeface="Arial" panose="020B0604020202020204" pitchFamily="34" charset="0"/>
                <a:cs typeface="Arial" panose="020B0604020202020204" pitchFamily="34" charset="0"/>
              </a:rPr>
              <a:t>dar vienai nakčiai grįšim į Čikagą,</a:t>
            </a:r>
            <a:endParaRPr lang="lt-LT" sz="2000" dirty="0">
              <a:solidFill>
                <a:srgbClr val="4472C4">
                  <a:lumMod val="75000"/>
                </a:srgbClr>
              </a:solidFill>
              <a:latin typeface="Arial" panose="020B0604020202020204" pitchFamily="34" charset="0"/>
              <a:cs typeface="Arial" panose="020B0604020202020204" pitchFamily="34" charset="0"/>
            </a:endParaRPr>
          </a:p>
          <a:p>
            <a:pPr lvl="0"/>
            <a:r>
              <a:rPr lang="lt-LT" sz="2000" dirty="0">
                <a:solidFill>
                  <a:srgbClr val="4472C4">
                    <a:lumMod val="75000"/>
                  </a:srgbClr>
                </a:solidFill>
                <a:latin typeface="Arial" panose="020B0604020202020204" pitchFamily="34" charset="0"/>
                <a:cs typeface="Arial" panose="020B0604020202020204" pitchFamily="34" charset="0"/>
              </a:rPr>
              <a:t>paskui galėsit mus </a:t>
            </a:r>
            <a:r>
              <a:rPr lang="lt-LT" sz="2000" b="1" dirty="0" err="1">
                <a:solidFill>
                  <a:srgbClr val="4472C4">
                    <a:lumMod val="75000"/>
                  </a:srgbClr>
                </a:solidFill>
                <a:latin typeface="Arial" panose="020B0604020202020204" pitchFamily="34" charset="0"/>
                <a:cs typeface="Arial" panose="020B0604020202020204" pitchFamily="34" charset="0"/>
              </a:rPr>
              <a:t>Pompėjoj</a:t>
            </a:r>
            <a:r>
              <a:rPr lang="lt-LT" sz="2000" b="1" baseline="30000" dirty="0">
                <a:solidFill>
                  <a:srgbClr val="4472C4">
                    <a:lumMod val="75000"/>
                  </a:srgbClr>
                </a:solidFill>
                <a:latin typeface="Arial" panose="020B0604020202020204" pitchFamily="34" charset="0"/>
                <a:cs typeface="Arial" panose="020B0604020202020204" pitchFamily="34" charset="0"/>
                <a:sym typeface="Symbol" panose="05050102010706020507" pitchFamily="18" charset="2"/>
              </a:rPr>
              <a:t> </a:t>
            </a:r>
            <a:r>
              <a:rPr lang="lt-LT" sz="2000" dirty="0">
                <a:solidFill>
                  <a:srgbClr val="4472C4">
                    <a:lumMod val="75000"/>
                  </a:srgbClr>
                </a:solidFill>
                <a:latin typeface="Arial" panose="020B0604020202020204" pitchFamily="34" charset="0"/>
                <a:cs typeface="Arial" panose="020B0604020202020204" pitchFamily="34" charset="0"/>
              </a:rPr>
              <a:t> rasti. </a:t>
            </a:r>
            <a:endParaRPr lang="lt-LT" sz="2000" dirty="0">
              <a:solidFill>
                <a:srgbClr val="4472C4">
                  <a:lumMod val="75000"/>
                </a:srgbClr>
              </a:solidFill>
              <a:latin typeface="Arial" panose="020B0604020202020204" pitchFamily="34" charset="0"/>
              <a:cs typeface="Arial" panose="020B0604020202020204" pitchFamily="34" charset="0"/>
            </a:endParaRPr>
          </a:p>
          <a:p>
            <a:pPr lvl="0"/>
            <a:r>
              <a:rPr lang="lt-LT" sz="2000" dirty="0">
                <a:solidFill>
                  <a:srgbClr val="4472C4">
                    <a:lumMod val="75000"/>
                  </a:srgbClr>
                </a:solidFill>
                <a:latin typeface="Arial" panose="020B0604020202020204" pitchFamily="34" charset="0"/>
                <a:cs typeface="Arial" panose="020B0604020202020204" pitchFamily="34" charset="0"/>
              </a:rPr>
              <a:t>[...]</a:t>
            </a:r>
            <a:endParaRPr lang="lt-LT" sz="2000" dirty="0">
              <a:solidFill>
                <a:srgbClr val="4472C4">
                  <a:lumMod val="75000"/>
                </a:srgbClr>
              </a:solidFill>
              <a:latin typeface="Arial" panose="020B0604020202020204" pitchFamily="34" charset="0"/>
              <a:cs typeface="Arial" panose="020B0604020202020204" pitchFamily="34" charset="0"/>
            </a:endParaRPr>
          </a:p>
          <a:p>
            <a:pPr lvl="0"/>
            <a:r>
              <a:rPr lang="lt-LT" sz="1400" dirty="0">
                <a:solidFill>
                  <a:srgbClr val="4472C4">
                    <a:lumMod val="75000"/>
                  </a:srgbClr>
                </a:solidFill>
                <a:latin typeface="Arial" panose="020B0604020202020204" pitchFamily="34" charset="0"/>
                <a:cs typeface="Arial" panose="020B0604020202020204" pitchFamily="34" charset="0"/>
              </a:rPr>
              <a:t>(Daiva Čepauskaitė, „Draugams“)</a:t>
            </a:r>
            <a:endParaRPr lang="lt-LT" sz="1400" dirty="0">
              <a:solidFill>
                <a:srgbClr val="4472C4">
                  <a:lumMod val="75000"/>
                </a:srgbClr>
              </a:solidFill>
              <a:latin typeface="Arial" panose="020B0604020202020204" pitchFamily="34" charset="0"/>
              <a:cs typeface="Arial" panose="020B0604020202020204" pitchFamily="34" charset="0"/>
            </a:endParaRPr>
          </a:p>
          <a:p>
            <a:pPr lvl="0"/>
            <a:endParaRPr lang="lt-LT" sz="1400" dirty="0">
              <a:solidFill>
                <a:srgbClr val="4472C4">
                  <a:lumMod val="75000"/>
                </a:srgbClr>
              </a:solidFill>
              <a:latin typeface="Arial" panose="020B0604020202020204" pitchFamily="34" charset="0"/>
              <a:cs typeface="Arial" panose="020B0604020202020204" pitchFamily="34" charset="0"/>
            </a:endParaRPr>
          </a:p>
        </p:txBody>
      </p:sp>
      <p:sp>
        <p:nvSpPr>
          <p:cNvPr id="6" name="Stačiakampis 5"/>
          <p:cNvSpPr/>
          <p:nvPr/>
        </p:nvSpPr>
        <p:spPr>
          <a:xfrm>
            <a:off x="5576047" y="5669742"/>
            <a:ext cx="6096000" cy="646331"/>
          </a:xfrm>
          <a:prstGeom prst="rect">
            <a:avLst/>
          </a:prstGeom>
        </p:spPr>
        <p:txBody>
          <a:bodyPr>
            <a:spAutoFit/>
          </a:bodyPr>
          <a:lstStyle/>
          <a:p>
            <a:pPr lvl="0"/>
            <a:r>
              <a:rPr lang="lt-LT" b="1" i="1" dirty="0">
                <a:solidFill>
                  <a:srgbClr val="FF0000"/>
                </a:solidFill>
                <a:latin typeface="Arial" panose="020B0604020202020204" pitchFamily="34" charset="0"/>
                <a:cs typeface="Arial" panose="020B0604020202020204" pitchFamily="34" charset="0"/>
              </a:rPr>
              <a:t>Besikartojantys </a:t>
            </a:r>
            <a:r>
              <a:rPr lang="lt-LT" b="1" i="1" dirty="0" smtClean="0">
                <a:solidFill>
                  <a:srgbClr val="FF0000"/>
                </a:solidFill>
                <a:latin typeface="Arial" panose="020B0604020202020204" pitchFamily="34" charset="0"/>
                <a:cs typeface="Arial" panose="020B0604020202020204" pitchFamily="34" charset="0"/>
              </a:rPr>
              <a:t>klausimai - </a:t>
            </a:r>
            <a:r>
              <a:rPr lang="lt-LT" b="1" i="1" dirty="0">
                <a:solidFill>
                  <a:srgbClr val="FF0000"/>
                </a:solidFill>
                <a:latin typeface="Arial" panose="020B0604020202020204" pitchFamily="34" charset="0"/>
                <a:cs typeface="Arial" panose="020B0604020202020204" pitchFamily="34" charset="0"/>
              </a:rPr>
              <a:t>atsakyta 2023-10-10 konsultacijoje</a:t>
            </a:r>
            <a:endParaRPr lang="lt-LT" b="1" i="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531" y="596873"/>
            <a:ext cx="10814179" cy="338554"/>
          </a:xfrm>
          <a:prstGeom prst="rect">
            <a:avLst/>
          </a:prstGeom>
        </p:spPr>
        <p:txBody>
          <a:bodyPr wrap="square">
            <a:spAutoFit/>
          </a:bodyPr>
          <a:lstStyle/>
          <a:p>
            <a:pPr lvl="0"/>
            <a:r>
              <a:rPr lang="lt-LT" sz="16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sz="1600" b="1" i="1"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544286" y="1155575"/>
            <a:ext cx="10199913" cy="853952"/>
          </a:xfrm>
          <a:prstGeom prst="rect">
            <a:avLst/>
          </a:prstGeom>
        </p:spPr>
        <p:txBody>
          <a:bodyPr wrap="square">
            <a:spAutoFit/>
          </a:bodyPr>
          <a:lstStyle/>
          <a:p>
            <a:pPr lvl="0">
              <a:lnSpc>
                <a:spcPct val="107000"/>
              </a:lnSpc>
              <a:spcBef>
                <a:spcPts val="1000"/>
              </a:spcBef>
            </a:pPr>
            <a:r>
              <a:rPr lang="lt-LT" sz="2400" b="1" kern="100" dirty="0">
                <a:solidFill>
                  <a:srgbClr val="006B3E"/>
                </a:solidFill>
                <a:latin typeface="Arial" panose="020B0604020202020204" pitchFamily="34" charset="0"/>
                <a:ea typeface="Aptos" panose="020B0004020202020204" pitchFamily="34" charset="0"/>
                <a:cs typeface="Arial" panose="020B0604020202020204" pitchFamily="34" charset="0"/>
              </a:rPr>
              <a:t>Labai kebli „konteksto“ interpretacijoje sąvoka, ypač kai mokinys nagrinėja nežinomą autorių. Kokių kontekstų iš jo tikimasi? </a:t>
            </a:r>
            <a:endParaRPr lang="lt-LT" sz="2400" b="1" kern="100" dirty="0">
              <a:solidFill>
                <a:srgbClr val="006B3E"/>
              </a:solidFill>
              <a:latin typeface="Arial" panose="020B0604020202020204" pitchFamily="34" charset="0"/>
              <a:ea typeface="Aptos" panose="020B0004020202020204" pitchFamily="34" charset="0"/>
              <a:cs typeface="Arial" panose="020B0604020202020204" pitchFamily="34" charset="0"/>
            </a:endParaRPr>
          </a:p>
        </p:txBody>
      </p:sp>
      <p:sp>
        <p:nvSpPr>
          <p:cNvPr id="4" name="Rectangle 3"/>
          <p:cNvSpPr/>
          <p:nvPr/>
        </p:nvSpPr>
        <p:spPr>
          <a:xfrm>
            <a:off x="6495663" y="2548141"/>
            <a:ext cx="5234473" cy="3436838"/>
          </a:xfrm>
          <a:prstGeom prst="rect">
            <a:avLst/>
          </a:prstGeom>
        </p:spPr>
        <p:txBody>
          <a:bodyPr wrap="square">
            <a:spAutoFit/>
          </a:bodyPr>
          <a:lstStyle/>
          <a:p>
            <a:pPr lvl="0"/>
            <a:r>
              <a:rPr lang="lt-LT" dirty="0">
                <a:solidFill>
                  <a:srgbClr val="4472C4">
                    <a:lumMod val="75000"/>
                  </a:srgbClr>
                </a:solidFill>
                <a:latin typeface="Arial" panose="020B0604020202020204" pitchFamily="34" charset="0"/>
                <a:cs typeface="Arial" panose="020B0604020202020204" pitchFamily="34" charset="0"/>
              </a:rPr>
              <a:t>Aš dirbu automobilių aikštelėje.</a:t>
            </a:r>
            <a:endParaRPr lang="lt-LT" dirty="0">
              <a:solidFill>
                <a:srgbClr val="4472C4">
                  <a:lumMod val="75000"/>
                </a:srgbClr>
              </a:solidFill>
              <a:latin typeface="Arial" panose="020B0604020202020204" pitchFamily="34" charset="0"/>
              <a:cs typeface="Arial" panose="020B0604020202020204" pitchFamily="34" charset="0"/>
            </a:endParaRPr>
          </a:p>
          <a:p>
            <a:pPr lvl="0"/>
            <a:r>
              <a:rPr lang="lt-LT" dirty="0">
                <a:solidFill>
                  <a:srgbClr val="4472C4">
                    <a:lumMod val="75000"/>
                  </a:srgbClr>
                </a:solidFill>
                <a:latin typeface="Arial" panose="020B0604020202020204" pitchFamily="34" charset="0"/>
                <a:cs typeface="Arial" panose="020B0604020202020204" pitchFamily="34" charset="0"/>
              </a:rPr>
              <a:t>Nuo aštuonių iki aštuonių.</a:t>
            </a:r>
            <a:endParaRPr lang="lt-LT" dirty="0">
              <a:solidFill>
                <a:srgbClr val="4472C4">
                  <a:lumMod val="75000"/>
                </a:srgbClr>
              </a:solidFill>
              <a:latin typeface="Arial" panose="020B0604020202020204" pitchFamily="34" charset="0"/>
              <a:cs typeface="Arial" panose="020B0604020202020204" pitchFamily="34" charset="0"/>
            </a:endParaRPr>
          </a:p>
          <a:p>
            <a:pPr lvl="0"/>
            <a:r>
              <a:rPr lang="lt-LT" dirty="0">
                <a:solidFill>
                  <a:srgbClr val="4472C4">
                    <a:lumMod val="75000"/>
                  </a:srgbClr>
                </a:solidFill>
                <a:latin typeface="Arial" panose="020B0604020202020204" pitchFamily="34" charset="0"/>
                <a:cs typeface="Arial" panose="020B0604020202020204" pitchFamily="34" charset="0"/>
              </a:rPr>
              <a:t>Darbas nuobodus. Galima būtų skaityti</a:t>
            </a:r>
            <a:endParaRPr lang="lt-LT" dirty="0">
              <a:solidFill>
                <a:srgbClr val="4472C4">
                  <a:lumMod val="75000"/>
                </a:srgbClr>
              </a:solidFill>
              <a:latin typeface="Arial" panose="020B0604020202020204" pitchFamily="34" charset="0"/>
              <a:cs typeface="Arial" panose="020B0604020202020204" pitchFamily="34" charset="0"/>
            </a:endParaRPr>
          </a:p>
          <a:p>
            <a:pPr lvl="0"/>
            <a:r>
              <a:rPr lang="lt-LT" dirty="0">
                <a:solidFill>
                  <a:srgbClr val="4472C4">
                    <a:lumMod val="75000"/>
                  </a:srgbClr>
                </a:solidFill>
                <a:latin typeface="Arial" panose="020B0604020202020204" pitchFamily="34" charset="0"/>
                <a:cs typeface="Arial" panose="020B0604020202020204" pitchFamily="34" charset="0"/>
              </a:rPr>
              <a:t>Bet aš tik žiūriu nuotraukas riebaluotuose</a:t>
            </a:r>
            <a:endParaRPr lang="lt-LT" dirty="0">
              <a:solidFill>
                <a:srgbClr val="4472C4">
                  <a:lumMod val="75000"/>
                </a:srgbClr>
              </a:solidFill>
              <a:latin typeface="Arial" panose="020B0604020202020204" pitchFamily="34" charset="0"/>
              <a:cs typeface="Arial" panose="020B0604020202020204" pitchFamily="34" charset="0"/>
            </a:endParaRPr>
          </a:p>
          <a:p>
            <a:pPr lvl="0"/>
            <a:r>
              <a:rPr lang="lt-LT" dirty="0">
                <a:solidFill>
                  <a:srgbClr val="4472C4">
                    <a:lumMod val="75000"/>
                  </a:srgbClr>
                </a:solidFill>
                <a:latin typeface="Arial" panose="020B0604020202020204" pitchFamily="34" charset="0"/>
                <a:cs typeface="Arial" panose="020B0604020202020204" pitchFamily="34" charset="0"/>
              </a:rPr>
              <a:t>Draugų laikraščiuose ir žurnaluose</a:t>
            </a:r>
            <a:endParaRPr lang="lt-LT" dirty="0">
              <a:solidFill>
                <a:srgbClr val="4472C4">
                  <a:lumMod val="75000"/>
                </a:srgbClr>
              </a:solidFill>
              <a:latin typeface="Arial" panose="020B0604020202020204" pitchFamily="34" charset="0"/>
              <a:cs typeface="Arial" panose="020B0604020202020204" pitchFamily="34" charset="0"/>
            </a:endParaRPr>
          </a:p>
          <a:p>
            <a:pPr lvl="0"/>
            <a:r>
              <a:rPr lang="lt-LT" dirty="0">
                <a:solidFill>
                  <a:srgbClr val="4472C4">
                    <a:lumMod val="75000"/>
                  </a:srgbClr>
                </a:solidFill>
                <a:latin typeface="Arial" panose="020B0604020202020204" pitchFamily="34" charset="0"/>
                <a:cs typeface="Arial" panose="020B0604020202020204" pitchFamily="34" charset="0"/>
              </a:rPr>
              <a:t>Nuo kurių man pasidaro erekcija.</a:t>
            </a:r>
            <a:endParaRPr lang="lt-LT" dirty="0">
              <a:solidFill>
                <a:srgbClr val="4472C4">
                  <a:lumMod val="75000"/>
                </a:srgbClr>
              </a:solidFill>
              <a:latin typeface="Arial" panose="020B0604020202020204" pitchFamily="34" charset="0"/>
              <a:cs typeface="Arial" panose="020B0604020202020204" pitchFamily="34" charset="0"/>
            </a:endParaRPr>
          </a:p>
          <a:p>
            <a:pPr lvl="0"/>
            <a:r>
              <a:rPr lang="lt-LT" dirty="0">
                <a:solidFill>
                  <a:srgbClr val="4472C4">
                    <a:lumMod val="75000"/>
                  </a:srgbClr>
                </a:solidFill>
                <a:latin typeface="Arial" panose="020B0604020202020204" pitchFamily="34" charset="0"/>
                <a:cs typeface="Arial" panose="020B0604020202020204" pitchFamily="34" charset="0"/>
              </a:rPr>
              <a:t>Esu išsiblaškęs ir kartais užmirštu pasiimti</a:t>
            </a:r>
            <a:endParaRPr lang="lt-LT" dirty="0">
              <a:solidFill>
                <a:srgbClr val="4472C4">
                  <a:lumMod val="75000"/>
                </a:srgbClr>
              </a:solidFill>
              <a:latin typeface="Arial" panose="020B0604020202020204" pitchFamily="34" charset="0"/>
              <a:cs typeface="Arial" panose="020B0604020202020204" pitchFamily="34" charset="0"/>
            </a:endParaRPr>
          </a:p>
          <a:p>
            <a:pPr lvl="0"/>
            <a:r>
              <a:rPr lang="lt-LT" dirty="0">
                <a:solidFill>
                  <a:srgbClr val="4472C4">
                    <a:lumMod val="75000"/>
                  </a:srgbClr>
                </a:solidFill>
                <a:latin typeface="Arial" panose="020B0604020202020204" pitchFamily="34" charset="0"/>
                <a:cs typeface="Arial" panose="020B0604020202020204" pitchFamily="34" charset="0"/>
              </a:rPr>
              <a:t>Valgyti. Darbo metu nedrįstu nueiti</a:t>
            </a:r>
            <a:endParaRPr lang="lt-LT" dirty="0">
              <a:solidFill>
                <a:srgbClr val="4472C4">
                  <a:lumMod val="75000"/>
                </a:srgbClr>
              </a:solidFill>
              <a:latin typeface="Arial" panose="020B0604020202020204" pitchFamily="34" charset="0"/>
              <a:cs typeface="Arial" panose="020B0604020202020204" pitchFamily="34" charset="0"/>
            </a:endParaRPr>
          </a:p>
          <a:p>
            <a:pPr lvl="0"/>
            <a:r>
              <a:rPr lang="lt-LT" dirty="0">
                <a:solidFill>
                  <a:srgbClr val="4472C4">
                    <a:lumMod val="75000"/>
                  </a:srgbClr>
                </a:solidFill>
                <a:latin typeface="Arial" panose="020B0604020202020204" pitchFamily="34" charset="0"/>
                <a:cs typeface="Arial" panose="020B0604020202020204" pitchFamily="34" charset="0"/>
              </a:rPr>
              <a:t>Į tualetą. Nuo to keista mano veido išraiška</a:t>
            </a:r>
            <a:endParaRPr lang="lt-LT" dirty="0">
              <a:solidFill>
                <a:srgbClr val="4472C4">
                  <a:lumMod val="75000"/>
                </a:srgbClr>
              </a:solidFill>
              <a:latin typeface="Arial" panose="020B0604020202020204" pitchFamily="34" charset="0"/>
              <a:cs typeface="Arial" panose="020B0604020202020204" pitchFamily="34" charset="0"/>
            </a:endParaRPr>
          </a:p>
          <a:p>
            <a:pPr lvl="0"/>
            <a:r>
              <a:rPr lang="lt-LT" dirty="0">
                <a:solidFill>
                  <a:srgbClr val="4472C4">
                    <a:lumMod val="75000"/>
                  </a:srgbClr>
                </a:solidFill>
                <a:latin typeface="Arial" panose="020B0604020202020204" pitchFamily="34" charset="0"/>
                <a:cs typeface="Arial" panose="020B0604020202020204" pitchFamily="34" charset="0"/>
              </a:rPr>
              <a:t>Ir draugai mane vadina </a:t>
            </a:r>
            <a:r>
              <a:rPr lang="lt-LT" b="1" dirty="0" err="1">
                <a:solidFill>
                  <a:srgbClr val="4472C4">
                    <a:lumMod val="75000"/>
                  </a:srgbClr>
                </a:solidFill>
                <a:latin typeface="Arial" panose="020B0604020202020204" pitchFamily="34" charset="0"/>
                <a:cs typeface="Arial" panose="020B0604020202020204" pitchFamily="34" charset="0"/>
              </a:rPr>
              <a:t>Mona</a:t>
            </a:r>
            <a:r>
              <a:rPr lang="lt-LT" b="1" dirty="0">
                <a:solidFill>
                  <a:srgbClr val="4472C4">
                    <a:lumMod val="75000"/>
                  </a:srgbClr>
                </a:solidFill>
                <a:latin typeface="Arial" panose="020B0604020202020204" pitchFamily="34" charset="0"/>
                <a:cs typeface="Arial" panose="020B0604020202020204" pitchFamily="34" charset="0"/>
              </a:rPr>
              <a:t> Liza</a:t>
            </a:r>
            <a:r>
              <a:rPr lang="lt-LT" b="1" baseline="30000" dirty="0">
                <a:solidFill>
                  <a:srgbClr val="4472C4">
                    <a:lumMod val="75000"/>
                  </a:srgbClr>
                </a:solidFill>
                <a:latin typeface="Arial" panose="020B0604020202020204" pitchFamily="34" charset="0"/>
                <a:cs typeface="Arial" panose="020B0604020202020204" pitchFamily="34" charset="0"/>
                <a:sym typeface="Symbol" panose="05050102010706020507" pitchFamily="18" charset="2"/>
              </a:rPr>
              <a:t> </a:t>
            </a:r>
            <a:endParaRPr lang="lt-LT" b="1" baseline="30000" dirty="0">
              <a:solidFill>
                <a:srgbClr val="4472C4">
                  <a:lumMod val="75000"/>
                </a:srgbClr>
              </a:solidFill>
              <a:latin typeface="Arial" panose="020B0604020202020204" pitchFamily="34" charset="0"/>
              <a:cs typeface="Arial" panose="020B0604020202020204" pitchFamily="34" charset="0"/>
              <a:sym typeface="Symbol" panose="05050102010706020507" pitchFamily="18" charset="2"/>
            </a:endParaRPr>
          </a:p>
          <a:p>
            <a:pPr lvl="0"/>
            <a:r>
              <a:rPr lang="lt-LT" sz="1600" b="1" baseline="30000" dirty="0">
                <a:solidFill>
                  <a:srgbClr val="4472C4">
                    <a:lumMod val="75000"/>
                  </a:srgbClr>
                </a:solidFill>
                <a:latin typeface="Arial" panose="020B0604020202020204" pitchFamily="34" charset="0"/>
                <a:cs typeface="Arial" panose="020B0604020202020204" pitchFamily="34" charset="0"/>
                <a:sym typeface="Symbol" panose="05050102010706020507" pitchFamily="18" charset="2"/>
              </a:rPr>
              <a:t> 	</a:t>
            </a:r>
            <a:endParaRPr lang="lt-LT" sz="1600" b="1" baseline="30000" dirty="0">
              <a:solidFill>
                <a:srgbClr val="4472C4">
                  <a:lumMod val="75000"/>
                </a:srgbClr>
              </a:solidFill>
              <a:latin typeface="Arial" panose="020B0604020202020204" pitchFamily="34" charset="0"/>
              <a:cs typeface="Arial" panose="020B0604020202020204" pitchFamily="34" charset="0"/>
              <a:sym typeface="Symbol" panose="05050102010706020507" pitchFamily="18" charset="2"/>
            </a:endParaRPr>
          </a:p>
          <a:p>
            <a:pPr lvl="0"/>
            <a:endParaRPr lang="lt-LT" sz="1600" b="1" baseline="30000" dirty="0">
              <a:solidFill>
                <a:srgbClr val="4472C4">
                  <a:lumMod val="75000"/>
                </a:srgbClr>
              </a:solidFill>
              <a:latin typeface="Arial" panose="020B0604020202020204" pitchFamily="34" charset="0"/>
              <a:cs typeface="Arial" panose="020B0604020202020204" pitchFamily="34" charset="0"/>
              <a:sym typeface="Symbol" panose="05050102010706020507" pitchFamily="18" charset="2"/>
            </a:endParaRPr>
          </a:p>
          <a:p>
            <a:pPr lvl="0"/>
            <a:r>
              <a:rPr lang="lt-LT" sz="1600" b="1" baseline="30000" dirty="0">
                <a:solidFill>
                  <a:srgbClr val="4472C4">
                    <a:lumMod val="75000"/>
                  </a:srgbClr>
                </a:solidFill>
                <a:latin typeface="Arial" panose="020B0604020202020204" pitchFamily="34" charset="0"/>
                <a:cs typeface="Arial" panose="020B0604020202020204" pitchFamily="34" charset="0"/>
                <a:sym typeface="Symbol" panose="05050102010706020507" pitchFamily="18" charset="2"/>
              </a:rPr>
              <a:t>		</a:t>
            </a:r>
            <a:r>
              <a:rPr lang="lt-LT" sz="1600" dirty="0">
                <a:solidFill>
                  <a:srgbClr val="4472C4">
                    <a:lumMod val="75000"/>
                  </a:srgbClr>
                </a:solidFill>
                <a:latin typeface="Arial" panose="020B0604020202020204" pitchFamily="34" charset="0"/>
                <a:cs typeface="Arial" panose="020B0604020202020204" pitchFamily="34" charset="0"/>
              </a:rPr>
              <a:t>(Mindaugas Valiukas, „</a:t>
            </a:r>
            <a:r>
              <a:rPr lang="lt-LT" sz="1600" dirty="0" err="1">
                <a:solidFill>
                  <a:srgbClr val="4472C4">
                    <a:lumMod val="75000"/>
                  </a:srgbClr>
                </a:solidFill>
                <a:latin typeface="Arial" panose="020B0604020202020204" pitchFamily="34" charset="0"/>
                <a:cs typeface="Arial" panose="020B0604020202020204" pitchFamily="34" charset="0"/>
              </a:rPr>
              <a:t>Mona</a:t>
            </a:r>
            <a:r>
              <a:rPr lang="lt-LT" sz="1600" dirty="0">
                <a:solidFill>
                  <a:srgbClr val="4472C4">
                    <a:lumMod val="75000"/>
                  </a:srgbClr>
                </a:solidFill>
                <a:latin typeface="Arial" panose="020B0604020202020204" pitchFamily="34" charset="0"/>
                <a:cs typeface="Arial" panose="020B0604020202020204" pitchFamily="34" charset="0"/>
              </a:rPr>
              <a:t> Liza“)</a:t>
            </a:r>
            <a:endParaRPr lang="lt-LT" sz="1600" dirty="0">
              <a:solidFill>
                <a:srgbClr val="4472C4">
                  <a:lumMod val="75000"/>
                </a:srgbClr>
              </a:solidFill>
              <a:latin typeface="Arial" panose="020B0604020202020204" pitchFamily="34" charset="0"/>
              <a:cs typeface="Arial" panose="020B0604020202020204" pitchFamily="34" charset="0"/>
            </a:endParaRPr>
          </a:p>
        </p:txBody>
      </p:sp>
      <p:sp>
        <p:nvSpPr>
          <p:cNvPr id="5" name="Rectangle 4"/>
          <p:cNvSpPr/>
          <p:nvPr/>
        </p:nvSpPr>
        <p:spPr>
          <a:xfrm>
            <a:off x="870858" y="3994994"/>
            <a:ext cx="5225142" cy="2266133"/>
          </a:xfrm>
          <a:prstGeom prst="rect">
            <a:avLst/>
          </a:prstGeom>
        </p:spPr>
        <p:txBody>
          <a:bodyPr wrap="square">
            <a:spAutoFit/>
          </a:bodyPr>
          <a:lstStyle/>
          <a:p>
            <a:pPr lvl="0">
              <a:lnSpc>
                <a:spcPct val="107000"/>
              </a:lnSpc>
            </a:pPr>
            <a:r>
              <a:rPr lang="lt-LT" kern="100" dirty="0">
                <a:solidFill>
                  <a:srgbClr val="4472C4">
                    <a:lumMod val="75000"/>
                  </a:srgbClr>
                </a:solidFill>
                <a:latin typeface="Arial" panose="020B0604020202020204" pitchFamily="34" charset="0"/>
                <a:ea typeface="Aptos" panose="020B0004020202020204" pitchFamily="34" charset="0"/>
                <a:cs typeface="Arial" panose="020B0604020202020204" pitchFamily="34" charset="0"/>
              </a:rPr>
              <a:t>[...]</a:t>
            </a:r>
            <a:endParaRPr lang="lt-LT" kern="100" dirty="0">
              <a:solidFill>
                <a:srgbClr val="4472C4">
                  <a:lumMod val="75000"/>
                </a:srgbClr>
              </a:solidFill>
              <a:latin typeface="Arial" panose="020B0604020202020204" pitchFamily="34" charset="0"/>
              <a:ea typeface="Aptos" panose="020B0004020202020204" pitchFamily="34" charset="0"/>
              <a:cs typeface="Arial" panose="020B0604020202020204" pitchFamily="34" charset="0"/>
            </a:endParaRPr>
          </a:p>
          <a:p>
            <a:pPr lvl="0"/>
            <a:r>
              <a:rPr lang="lt-LT" dirty="0">
                <a:solidFill>
                  <a:srgbClr val="4472C4">
                    <a:lumMod val="75000"/>
                  </a:srgbClr>
                </a:solidFill>
                <a:latin typeface="Arial" panose="020B0604020202020204" pitchFamily="34" charset="0"/>
                <a:cs typeface="Arial" panose="020B0604020202020204" pitchFamily="34" charset="0"/>
              </a:rPr>
              <a:t>O mūsų </a:t>
            </a:r>
            <a:r>
              <a:rPr lang="lt-LT" b="1" dirty="0">
                <a:solidFill>
                  <a:srgbClr val="4472C4">
                    <a:lumMod val="75000"/>
                  </a:srgbClr>
                </a:solidFill>
                <a:latin typeface="Arial" panose="020B0604020202020204" pitchFamily="34" charset="0"/>
                <a:cs typeface="Arial" panose="020B0604020202020204" pitchFamily="34" charset="0"/>
              </a:rPr>
              <a:t>Trojos</a:t>
            </a:r>
            <a:r>
              <a:rPr lang="lt-LT" dirty="0">
                <a:solidFill>
                  <a:srgbClr val="4472C4">
                    <a:lumMod val="75000"/>
                  </a:srgbClr>
                </a:solidFill>
                <a:latin typeface="Arial" panose="020B0604020202020204" pitchFamily="34" charset="0"/>
                <a:cs typeface="Arial" panose="020B0604020202020204" pitchFamily="34" charset="0"/>
              </a:rPr>
              <a:t> vis dar skaisčiai dega,</a:t>
            </a:r>
            <a:endParaRPr lang="lt-LT" dirty="0">
              <a:solidFill>
                <a:srgbClr val="4472C4">
                  <a:lumMod val="75000"/>
                </a:srgbClr>
              </a:solidFill>
              <a:latin typeface="Arial" panose="020B0604020202020204" pitchFamily="34" charset="0"/>
              <a:cs typeface="Arial" panose="020B0604020202020204" pitchFamily="34" charset="0"/>
            </a:endParaRPr>
          </a:p>
          <a:p>
            <a:pPr lvl="0"/>
            <a:r>
              <a:rPr lang="lt-LT" b="1" dirty="0">
                <a:solidFill>
                  <a:srgbClr val="4472C4">
                    <a:lumMod val="75000"/>
                  </a:srgbClr>
                </a:solidFill>
                <a:latin typeface="Arial" panose="020B0604020202020204" pitchFamily="34" charset="0"/>
                <a:cs typeface="Arial" panose="020B0604020202020204" pitchFamily="34" charset="0"/>
              </a:rPr>
              <a:t>Sodoma </a:t>
            </a:r>
            <a:r>
              <a:rPr lang="lt-LT" dirty="0">
                <a:solidFill>
                  <a:srgbClr val="4472C4">
                    <a:lumMod val="75000"/>
                  </a:srgbClr>
                </a:solidFill>
                <a:latin typeface="Arial" panose="020B0604020202020204" pitchFamily="34" charset="0"/>
                <a:cs typeface="Arial" panose="020B0604020202020204" pitchFamily="34" charset="0"/>
              </a:rPr>
              <a:t>mūsų ir </a:t>
            </a:r>
            <a:r>
              <a:rPr lang="lt-LT" b="1" dirty="0">
                <a:solidFill>
                  <a:srgbClr val="4472C4">
                    <a:lumMod val="75000"/>
                  </a:srgbClr>
                </a:solidFill>
                <a:latin typeface="Arial" panose="020B0604020202020204" pitchFamily="34" charset="0"/>
                <a:cs typeface="Arial" panose="020B0604020202020204" pitchFamily="34" charset="0"/>
              </a:rPr>
              <a:t>Gomora</a:t>
            </a:r>
            <a:r>
              <a:rPr lang="lt-LT" dirty="0">
                <a:solidFill>
                  <a:srgbClr val="4472C4">
                    <a:lumMod val="75000"/>
                  </a:srgbClr>
                </a:solidFill>
                <a:latin typeface="Arial" panose="020B0604020202020204" pitchFamily="34" charset="0"/>
                <a:cs typeface="Arial" panose="020B0604020202020204" pitchFamily="34" charset="0"/>
              </a:rPr>
              <a:t> klesti,</a:t>
            </a:r>
            <a:endParaRPr lang="lt-LT" dirty="0">
              <a:solidFill>
                <a:srgbClr val="4472C4">
                  <a:lumMod val="75000"/>
                </a:srgbClr>
              </a:solidFill>
              <a:latin typeface="Arial" panose="020B0604020202020204" pitchFamily="34" charset="0"/>
              <a:cs typeface="Arial" panose="020B0604020202020204" pitchFamily="34" charset="0"/>
            </a:endParaRPr>
          </a:p>
          <a:p>
            <a:pPr lvl="0"/>
            <a:r>
              <a:rPr lang="lt-LT" dirty="0">
                <a:solidFill>
                  <a:srgbClr val="4472C4">
                    <a:lumMod val="75000"/>
                  </a:srgbClr>
                </a:solidFill>
                <a:latin typeface="Arial" panose="020B0604020202020204" pitchFamily="34" charset="0"/>
                <a:cs typeface="Arial" panose="020B0604020202020204" pitchFamily="34" charset="0"/>
              </a:rPr>
              <a:t>dar vienai nakčiai grįšim į Čikagą,</a:t>
            </a:r>
            <a:endParaRPr lang="lt-LT" dirty="0">
              <a:solidFill>
                <a:srgbClr val="4472C4">
                  <a:lumMod val="75000"/>
                </a:srgbClr>
              </a:solidFill>
              <a:latin typeface="Arial" panose="020B0604020202020204" pitchFamily="34" charset="0"/>
              <a:cs typeface="Arial" panose="020B0604020202020204" pitchFamily="34" charset="0"/>
            </a:endParaRPr>
          </a:p>
          <a:p>
            <a:pPr lvl="0"/>
            <a:r>
              <a:rPr lang="lt-LT" dirty="0">
                <a:solidFill>
                  <a:srgbClr val="4472C4">
                    <a:lumMod val="75000"/>
                  </a:srgbClr>
                </a:solidFill>
                <a:latin typeface="Arial" panose="020B0604020202020204" pitchFamily="34" charset="0"/>
                <a:cs typeface="Arial" panose="020B0604020202020204" pitchFamily="34" charset="0"/>
              </a:rPr>
              <a:t>paskui galėsit mus </a:t>
            </a:r>
            <a:r>
              <a:rPr lang="lt-LT" b="1" dirty="0" err="1">
                <a:solidFill>
                  <a:srgbClr val="4472C4">
                    <a:lumMod val="75000"/>
                  </a:srgbClr>
                </a:solidFill>
                <a:latin typeface="Arial" panose="020B0604020202020204" pitchFamily="34" charset="0"/>
                <a:cs typeface="Arial" panose="020B0604020202020204" pitchFamily="34" charset="0"/>
              </a:rPr>
              <a:t>Pompėjoj</a:t>
            </a:r>
            <a:r>
              <a:rPr lang="lt-LT" dirty="0">
                <a:solidFill>
                  <a:srgbClr val="4472C4">
                    <a:lumMod val="75000"/>
                  </a:srgbClr>
                </a:solidFill>
                <a:latin typeface="Arial" panose="020B0604020202020204" pitchFamily="34" charset="0"/>
                <a:cs typeface="Arial" panose="020B0604020202020204" pitchFamily="34" charset="0"/>
              </a:rPr>
              <a:t> rasti. </a:t>
            </a:r>
            <a:endParaRPr lang="lt-LT" dirty="0">
              <a:solidFill>
                <a:srgbClr val="4472C4">
                  <a:lumMod val="75000"/>
                </a:srgbClr>
              </a:solidFill>
              <a:latin typeface="Arial" panose="020B0604020202020204" pitchFamily="34" charset="0"/>
              <a:cs typeface="Arial" panose="020B0604020202020204" pitchFamily="34" charset="0"/>
            </a:endParaRPr>
          </a:p>
          <a:p>
            <a:pPr lvl="0"/>
            <a:r>
              <a:rPr lang="lt-LT" dirty="0">
                <a:solidFill>
                  <a:srgbClr val="4472C4">
                    <a:lumMod val="75000"/>
                  </a:srgbClr>
                </a:solidFill>
                <a:latin typeface="Arial" panose="020B0604020202020204" pitchFamily="34" charset="0"/>
                <a:cs typeface="Arial" panose="020B0604020202020204" pitchFamily="34" charset="0"/>
              </a:rPr>
              <a:t>[...]</a:t>
            </a:r>
            <a:endParaRPr lang="lt-LT" dirty="0">
              <a:solidFill>
                <a:srgbClr val="4472C4">
                  <a:lumMod val="75000"/>
                </a:srgbClr>
              </a:solidFill>
              <a:latin typeface="Arial" panose="020B0604020202020204" pitchFamily="34" charset="0"/>
              <a:cs typeface="Arial" panose="020B0604020202020204" pitchFamily="34" charset="0"/>
            </a:endParaRPr>
          </a:p>
          <a:p>
            <a:pPr algn="r"/>
            <a:r>
              <a:rPr lang="lt-LT" sz="1600" dirty="0">
                <a:solidFill>
                  <a:srgbClr val="4472C4">
                    <a:lumMod val="75000"/>
                  </a:srgbClr>
                </a:solidFill>
                <a:latin typeface="Arial" panose="020B0604020202020204" pitchFamily="34" charset="0"/>
                <a:cs typeface="Arial" panose="020B0604020202020204" pitchFamily="34" charset="0"/>
              </a:rPr>
              <a:t>(Daiva Čepauskaitė, „Draugams“)</a:t>
            </a:r>
            <a:endParaRPr lang="lt-LT" sz="1600" dirty="0">
              <a:solidFill>
                <a:srgbClr val="4472C4">
                  <a:lumMod val="75000"/>
                </a:srgbClr>
              </a:solidFill>
              <a:latin typeface="Arial" panose="020B0604020202020204" pitchFamily="34" charset="0"/>
              <a:cs typeface="Arial" panose="020B0604020202020204" pitchFamily="34" charset="0"/>
            </a:endParaRPr>
          </a:p>
          <a:p>
            <a:pPr lvl="0" algn="just"/>
            <a:endParaRPr lang="lt-LT" sz="1600" dirty="0">
              <a:solidFill>
                <a:srgbClr val="4472C4">
                  <a:lumMod val="75000"/>
                </a:srgbClr>
              </a:solidFill>
            </a:endParaRPr>
          </a:p>
        </p:txBody>
      </p:sp>
      <p:sp>
        <p:nvSpPr>
          <p:cNvPr id="6" name="Rectangle 5"/>
          <p:cNvSpPr/>
          <p:nvPr/>
        </p:nvSpPr>
        <p:spPr>
          <a:xfrm>
            <a:off x="461864" y="2297769"/>
            <a:ext cx="5396205" cy="1631216"/>
          </a:xfrm>
          <a:prstGeom prst="rect">
            <a:avLst/>
          </a:prstGeom>
        </p:spPr>
        <p:txBody>
          <a:bodyPr wrap="square">
            <a:spAutoFit/>
          </a:bodyPr>
          <a:lstStyle/>
          <a:p>
            <a:pPr algn="just"/>
            <a:r>
              <a:rPr lang="lt-LT" sz="2000" dirty="0">
                <a:solidFill>
                  <a:srgbClr val="222222"/>
                </a:solidFill>
                <a:latin typeface="Arial" panose="020B0604020202020204" pitchFamily="34" charset="0"/>
              </a:rPr>
              <a:t>Kontekstas interpretacijos rašinyje gali būti kūrinio istorinis kontekstas (orientuojantis pagal nurodytą kūrinio parašymo datą), taip pat – kitų literatūros ir meno kūrinių arba kultūros istorijos kontekstai.</a:t>
            </a:r>
            <a:endParaRPr lang="lt-LT" sz="2000" dirty="0"/>
          </a:p>
        </p:txBody>
      </p:sp>
      <p:sp>
        <p:nvSpPr>
          <p:cNvPr id="7" name="Stačiakampis 6"/>
          <p:cNvSpPr/>
          <p:nvPr/>
        </p:nvSpPr>
        <p:spPr>
          <a:xfrm>
            <a:off x="6418729" y="5937961"/>
            <a:ext cx="6096000" cy="646331"/>
          </a:xfrm>
          <a:prstGeom prst="rect">
            <a:avLst/>
          </a:prstGeom>
        </p:spPr>
        <p:txBody>
          <a:bodyPr>
            <a:spAutoFit/>
          </a:bodyPr>
          <a:lstStyle/>
          <a:p>
            <a:pPr lvl="0"/>
            <a:r>
              <a:rPr lang="lt-LT" b="1" i="1" dirty="0">
                <a:solidFill>
                  <a:srgbClr val="FF0000"/>
                </a:solidFill>
                <a:latin typeface="Arial" panose="020B0604020202020204" pitchFamily="34" charset="0"/>
                <a:cs typeface="Arial" panose="020B0604020202020204" pitchFamily="34" charset="0"/>
              </a:rPr>
              <a:t>Besikartojantys </a:t>
            </a:r>
            <a:r>
              <a:rPr lang="lt-LT" b="1" i="1" dirty="0" smtClean="0">
                <a:solidFill>
                  <a:srgbClr val="FF0000"/>
                </a:solidFill>
                <a:latin typeface="Arial" panose="020B0604020202020204" pitchFamily="34" charset="0"/>
                <a:cs typeface="Arial" panose="020B0604020202020204" pitchFamily="34" charset="0"/>
              </a:rPr>
              <a:t>klausimai - </a:t>
            </a:r>
            <a:r>
              <a:rPr lang="lt-LT" b="1" i="1" dirty="0">
                <a:solidFill>
                  <a:srgbClr val="FF0000"/>
                </a:solidFill>
                <a:latin typeface="Arial" panose="020B0604020202020204" pitchFamily="34" charset="0"/>
                <a:cs typeface="Arial" panose="020B0604020202020204" pitchFamily="34" charset="0"/>
              </a:rPr>
              <a:t>atsakyta 2023-10-10 konsultacijoje</a:t>
            </a:r>
            <a:endParaRPr lang="lt-LT" b="1" i="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14513"/>
            <a:ext cx="10401300" cy="338554"/>
          </a:xfrm>
          <a:prstGeom prst="rect">
            <a:avLst/>
          </a:prstGeom>
        </p:spPr>
        <p:txBody>
          <a:bodyPr wrap="square">
            <a:spAutoFit/>
          </a:bodyPr>
          <a:lstStyle/>
          <a:p>
            <a:pPr lvl="0"/>
            <a:r>
              <a:rPr lang="lt-LT" sz="16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sz="1600" b="1" i="1"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228600" y="703386"/>
            <a:ext cx="10620375" cy="674031"/>
          </a:xfrm>
          <a:prstGeom prst="rect">
            <a:avLst/>
          </a:prstGeom>
        </p:spPr>
        <p:txBody>
          <a:bodyPr wrap="square">
            <a:spAutoFit/>
          </a:bodyPr>
          <a:lstStyle/>
          <a:p>
            <a:pPr lvl="0" algn="just">
              <a:lnSpc>
                <a:spcPct val="90000"/>
              </a:lnSpc>
              <a:spcBef>
                <a:spcPts val="1000"/>
              </a:spcBef>
            </a:pPr>
            <a:r>
              <a:rPr lang="lt-LT" sz="2100" b="1" dirty="0">
                <a:solidFill>
                  <a:srgbClr val="006B3E"/>
                </a:solidFill>
                <a:latin typeface="Arial" panose="020B0604020202020204" pitchFamily="34" charset="0"/>
                <a:cs typeface="Arial" panose="020B0604020202020204" pitchFamily="34" charset="0"/>
              </a:rPr>
              <a:t>Kiek kontekstų užtenka? Ar pakanka, kad mokinys, nagrinėdamas duotą tekstą, jį palygina su kitu skaitytu tekstu teminiu, problemos, idėjiniu aspektais? </a:t>
            </a:r>
            <a:endParaRPr lang="lt-LT" sz="2100" b="1" dirty="0">
              <a:solidFill>
                <a:srgbClr val="006B3E"/>
              </a:solidFill>
              <a:latin typeface="Arial" panose="020B0604020202020204" pitchFamily="34" charset="0"/>
              <a:cs typeface="Arial" panose="020B0604020202020204" pitchFamily="34" charset="0"/>
            </a:endParaRPr>
          </a:p>
        </p:txBody>
      </p:sp>
      <p:sp>
        <p:nvSpPr>
          <p:cNvPr id="4" name="TextBox 3"/>
          <p:cNvSpPr txBox="1"/>
          <p:nvPr/>
        </p:nvSpPr>
        <p:spPr>
          <a:xfrm>
            <a:off x="242047" y="1464983"/>
            <a:ext cx="11430000" cy="5216813"/>
          </a:xfrm>
          <a:prstGeom prst="rect">
            <a:avLst/>
          </a:prstGeom>
          <a:noFill/>
        </p:spPr>
        <p:txBody>
          <a:bodyPr wrap="square" rtlCol="0">
            <a:spAutoFit/>
          </a:bodyPr>
          <a:lstStyle/>
          <a:p>
            <a:r>
              <a:rPr lang="lt-LT" b="1" dirty="0">
                <a:solidFill>
                  <a:schemeClr val="accent4">
                    <a:lumMod val="25000"/>
                  </a:schemeClr>
                </a:solidFill>
                <a:latin typeface="Arial" panose="020B0604020202020204" pitchFamily="34" charset="0"/>
                <a:cs typeface="Arial" panose="020B0604020202020204" pitchFamily="34" charset="0"/>
              </a:rPr>
              <a:t>Pakanka, jei</a:t>
            </a:r>
            <a:r>
              <a:rPr lang="lt-LT" dirty="0">
                <a:latin typeface="Arial" panose="020B0604020202020204" pitchFamily="34" charset="0"/>
                <a:cs typeface="Arial" panose="020B0604020202020204" pitchFamily="34" charset="0"/>
              </a:rPr>
              <a:t> kontekstu remiamasi tikslingai  ir tinkamai. Kontekstas turėtų pastiprinti plėtojamą mintį.</a:t>
            </a:r>
            <a:endParaRPr lang="lt-LT" dirty="0">
              <a:latin typeface="Arial" panose="020B0604020202020204" pitchFamily="34" charset="0"/>
              <a:cs typeface="Arial" panose="020B0604020202020204" pitchFamily="34" charset="0"/>
            </a:endParaRPr>
          </a:p>
          <a:p>
            <a:endParaRPr lang="lt-LT" sz="2000" dirty="0">
              <a:latin typeface="Arial" panose="020B0604020202020204" pitchFamily="34" charset="0"/>
              <a:cs typeface="Arial" panose="020B0604020202020204" pitchFamily="34" charset="0"/>
            </a:endParaRPr>
          </a:p>
          <a:p>
            <a:pPr algn="just">
              <a:lnSpc>
                <a:spcPct val="150000"/>
              </a:lnSpc>
            </a:pPr>
            <a:r>
              <a:rPr lang="lt-LT" sz="1400" dirty="0">
                <a:latin typeface="Arial" panose="020B0604020202020204" pitchFamily="34" charset="0"/>
                <a:cs typeface="Arial" panose="020B0604020202020204" pitchFamily="34" charset="0"/>
              </a:rPr>
              <a:t> Nuo pirmų eilėraščio eilučių skaitome lyrinės </a:t>
            </a:r>
            <a:r>
              <a:rPr lang="lt-LT" sz="1400" dirty="0" err="1">
                <a:latin typeface="Arial" panose="020B0604020202020204" pitchFamily="34" charset="0"/>
                <a:cs typeface="Arial" panose="020B0604020202020204" pitchFamily="34" charset="0"/>
              </a:rPr>
              <a:t>subjektės</a:t>
            </a:r>
            <a:r>
              <a:rPr lang="lt-LT" sz="1400" dirty="0">
                <a:latin typeface="Arial" panose="020B0604020202020204" pitchFamily="34" charset="0"/>
                <a:cs typeface="Arial" panose="020B0604020202020204" pitchFamily="34" charset="0"/>
              </a:rPr>
              <a:t> paradoksalias įžvalgas apie savo aplinką – miestą. Pirmoje eilutėje lyrinė </a:t>
            </a:r>
            <a:r>
              <a:rPr lang="lt-LT" sz="1400" dirty="0" err="1">
                <a:latin typeface="Arial" panose="020B0604020202020204" pitchFamily="34" charset="0"/>
                <a:cs typeface="Arial" panose="020B0604020202020204" pitchFamily="34" charset="0"/>
              </a:rPr>
              <a:t>subjektė</a:t>
            </a:r>
            <a:r>
              <a:rPr lang="lt-LT" sz="1400" dirty="0">
                <a:latin typeface="Arial" panose="020B0604020202020204" pitchFamily="34" charset="0"/>
                <a:cs typeface="Arial" panose="020B0604020202020204" pitchFamily="34" charset="0"/>
              </a:rPr>
              <a:t> atskleidžia savo intenciją (norą ar būtinumą) slėptis, tačiau miestas to pasiūlyti negali („Šis miestas per mažas“), nes čia gali sutikti ir tuos, kuriuos nori sutikti, ir tuos, kurių mieliau vengtum (1 posmas). Antrame posme sakoma, kad dažniausiai su kitais susiduriama prekybos centruose, kurie yra tarsi paties miesto metonimijos. </a:t>
            </a:r>
            <a:r>
              <a:rPr lang="lt-LT" sz="1400" b="1" dirty="0">
                <a:solidFill>
                  <a:schemeClr val="accent4">
                    <a:lumMod val="25000"/>
                  </a:schemeClr>
                </a:solidFill>
                <a:latin typeface="Arial" panose="020B0604020202020204" pitchFamily="34" charset="0"/>
                <a:cs typeface="Arial" panose="020B0604020202020204" pitchFamily="34" charset="0"/>
              </a:rPr>
              <a:t>Prancūzų filosofas Henri </a:t>
            </a:r>
            <a:r>
              <a:rPr lang="lt-LT" sz="1400" b="1" dirty="0" err="1">
                <a:solidFill>
                  <a:schemeClr val="accent4">
                    <a:lumMod val="25000"/>
                  </a:schemeClr>
                </a:solidFill>
                <a:latin typeface="Arial" panose="020B0604020202020204" pitchFamily="34" charset="0"/>
                <a:cs typeface="Arial" panose="020B0604020202020204" pitchFamily="34" charset="0"/>
              </a:rPr>
              <a:t>Lefebvre’as</a:t>
            </a:r>
            <a:r>
              <a:rPr lang="lt-LT" sz="1400" b="1" dirty="0">
                <a:solidFill>
                  <a:schemeClr val="accent4">
                    <a:lumMod val="25000"/>
                  </a:schemeClr>
                </a:solidFill>
                <a:latin typeface="Arial" panose="020B0604020202020204" pitchFamily="34" charset="0"/>
                <a:cs typeface="Arial" panose="020B0604020202020204" pitchFamily="34" charset="0"/>
              </a:rPr>
              <a:t>, svarstęs apie kapitalizmo įtaką miestui, teigė, kad prekybos centras yra sukonstruotas kaip miestas mieste su savo schemomis ir taisyklėmis. Anot jo, prekybos centrai prekiauja emocijomis, čia žmonės ateina ne tik apsipirkti, bet ir pabendrauti ar tiesiog pabūti šiltoje (ar vėsioje), šviesioje, švarioje aplinkoje.</a:t>
            </a:r>
            <a:r>
              <a:rPr lang="lt-LT" sz="1400" dirty="0">
                <a:solidFill>
                  <a:schemeClr val="accent4">
                    <a:lumMod val="25000"/>
                  </a:schemeClr>
                </a:solidFill>
                <a:latin typeface="Arial" panose="020B0604020202020204" pitchFamily="34" charset="0"/>
                <a:cs typeface="Arial" panose="020B0604020202020204" pitchFamily="34" charset="0"/>
              </a:rPr>
              <a:t> </a:t>
            </a:r>
            <a:r>
              <a:rPr lang="lt-LT" sz="1400" dirty="0">
                <a:latin typeface="Arial" panose="020B0604020202020204" pitchFamily="34" charset="0"/>
                <a:cs typeface="Arial" panose="020B0604020202020204" pitchFamily="34" charset="0"/>
              </a:rPr>
              <a:t>Todėl paradoksalu atrodo, kad eilėraščio lyrinė </a:t>
            </a:r>
            <a:r>
              <a:rPr lang="lt-LT" sz="1400" dirty="0" err="1">
                <a:latin typeface="Arial" panose="020B0604020202020204" pitchFamily="34" charset="0"/>
                <a:cs typeface="Arial" panose="020B0604020202020204" pitchFamily="34" charset="0"/>
              </a:rPr>
              <a:t>subjektė</a:t>
            </a:r>
            <a:r>
              <a:rPr lang="lt-LT" sz="1400" dirty="0">
                <a:latin typeface="Arial" panose="020B0604020202020204" pitchFamily="34" charset="0"/>
                <a:cs typeface="Arial" panose="020B0604020202020204" pitchFamily="34" charset="0"/>
              </a:rPr>
              <a:t> toje vietoje, kuri skirta bendrauti ir patirti kapitalizmo euforiją, ieško vienatvės, nori pasislėpti, tapti nepastebima („tenka slėptis“). Taigi, eilėraštyje reflektuojamas modernaus gyvenimo paradoksas – buvimas tarp daugybės žmonių (viešumas) ir siekis pasislėpti (privatumas, anonimiškumas). Vietos nuoroda antrame posme („ten tenka slėptis už skalbimo miltelių“) gali reikšti </a:t>
            </a:r>
            <a:r>
              <a:rPr lang="lt-LT" sz="1400" dirty="0" err="1">
                <a:latin typeface="Arial" panose="020B0604020202020204" pitchFamily="34" charset="0"/>
                <a:cs typeface="Arial" panose="020B0604020202020204" pitchFamily="34" charset="0"/>
              </a:rPr>
              <a:t>subjektės</a:t>
            </a:r>
            <a:r>
              <a:rPr lang="lt-LT" sz="1400" dirty="0">
                <a:latin typeface="Arial" panose="020B0604020202020204" pitchFamily="34" charset="0"/>
                <a:cs typeface="Arial" panose="020B0604020202020204" pitchFamily="34" charset="0"/>
              </a:rPr>
              <a:t> intenciją visiškai išnykti iš kitų žmonių akiračio (lyg būtum nešvarumas, dėmė) ir kartu – kaip sakoma eilėraštyje – tai „subtili nuoroda į sielos išskaistinimą“. </a:t>
            </a:r>
            <a:r>
              <a:rPr lang="lt-LT" sz="1400" b="1" dirty="0">
                <a:solidFill>
                  <a:schemeClr val="accent4">
                    <a:lumMod val="25000"/>
                  </a:schemeClr>
                </a:solidFill>
                <a:latin typeface="Arial" panose="020B0604020202020204" pitchFamily="34" charset="0"/>
                <a:cs typeface="Arial" panose="020B0604020202020204" pitchFamily="34" charset="0"/>
              </a:rPr>
              <a:t>Žodžių junginys „sielos išskaistinimas“ priklauso krikščioniškam kontekstui ir suponuoja apsunkusią žmogaus sąžinę, nuodėmingumą.</a:t>
            </a:r>
            <a:r>
              <a:rPr lang="lt-LT" sz="1400" b="1" dirty="0">
                <a:latin typeface="Arial" panose="020B0604020202020204" pitchFamily="34" charset="0"/>
                <a:cs typeface="Arial" panose="020B0604020202020204" pitchFamily="34" charset="0"/>
              </a:rPr>
              <a:t> </a:t>
            </a:r>
            <a:r>
              <a:rPr lang="lt-LT" sz="1400" dirty="0">
                <a:latin typeface="Arial" panose="020B0604020202020204" pitchFamily="34" charset="0"/>
                <a:cs typeface="Arial" panose="020B0604020202020204" pitchFamily="34" charset="0"/>
              </a:rPr>
              <a:t>Galbūt būtent dėl tų „nuodėmių“ modernūs žmonės vieni kitų ir vengia, nori slėptis, užsisklęsti?</a:t>
            </a:r>
            <a:endParaRPr lang="lt-LT" sz="1400" dirty="0">
              <a:latin typeface="Arial" panose="020B0604020202020204" pitchFamily="34" charset="0"/>
              <a:cs typeface="Arial" panose="020B0604020202020204" pitchFamily="34" charset="0"/>
            </a:endParaRPr>
          </a:p>
          <a:p>
            <a:pPr algn="just"/>
            <a:endParaRPr lang="lt-LT" sz="1400" dirty="0">
              <a:latin typeface="Arial" panose="020B0604020202020204" pitchFamily="34" charset="0"/>
              <a:cs typeface="Arial" panose="020B0604020202020204" pitchFamily="34" charset="0"/>
            </a:endParaRPr>
          </a:p>
          <a:p>
            <a:pPr algn="just"/>
            <a:r>
              <a:rPr lang="lt-LT" sz="800" dirty="0">
                <a:latin typeface="Arial" panose="020B0604020202020204" pitchFamily="34" charset="0"/>
                <a:cs typeface="Arial" panose="020B0604020202020204" pitchFamily="34" charset="0"/>
              </a:rPr>
              <a:t>https://www.nsa.smm.lt/wp-content/uploads/2024/09/Grozinio-teksto-interpretavimas.-Auksteniojo-lygio-darbu-pavyzdziai-ir-ju-vertinimas_AR.pdf</a:t>
            </a:r>
            <a:endParaRPr lang="lt-LT" sz="800" dirty="0">
              <a:latin typeface="Arial" panose="020B0604020202020204" pitchFamily="34" charset="0"/>
              <a:cs typeface="Arial" panose="020B0604020202020204" pitchFamily="34" charset="0"/>
            </a:endParaRPr>
          </a:p>
        </p:txBody>
      </p:sp>
      <p:sp>
        <p:nvSpPr>
          <p:cNvPr id="5" name="Stačiakampis 4"/>
          <p:cNvSpPr/>
          <p:nvPr/>
        </p:nvSpPr>
        <p:spPr>
          <a:xfrm>
            <a:off x="5737412" y="5920754"/>
            <a:ext cx="6096000" cy="646331"/>
          </a:xfrm>
          <a:prstGeom prst="rect">
            <a:avLst/>
          </a:prstGeom>
        </p:spPr>
        <p:txBody>
          <a:bodyPr>
            <a:spAutoFit/>
          </a:bodyPr>
          <a:lstStyle/>
          <a:p>
            <a:pPr lvl="0"/>
            <a:r>
              <a:rPr lang="lt-LT" b="1" i="1" dirty="0">
                <a:solidFill>
                  <a:srgbClr val="FF0000"/>
                </a:solidFill>
                <a:latin typeface="Arial" panose="020B0604020202020204" pitchFamily="34" charset="0"/>
                <a:cs typeface="Arial" panose="020B0604020202020204" pitchFamily="34" charset="0"/>
              </a:rPr>
              <a:t>Besikartojantys </a:t>
            </a:r>
            <a:r>
              <a:rPr lang="lt-LT" b="1" i="1" dirty="0" smtClean="0">
                <a:solidFill>
                  <a:srgbClr val="FF0000"/>
                </a:solidFill>
                <a:latin typeface="Arial" panose="020B0604020202020204" pitchFamily="34" charset="0"/>
                <a:cs typeface="Arial" panose="020B0604020202020204" pitchFamily="34" charset="0"/>
              </a:rPr>
              <a:t>klausimai - </a:t>
            </a:r>
            <a:r>
              <a:rPr lang="lt-LT" b="1" i="1" dirty="0">
                <a:solidFill>
                  <a:srgbClr val="FF0000"/>
                </a:solidFill>
                <a:latin typeface="Arial" panose="020B0604020202020204" pitchFamily="34" charset="0"/>
                <a:cs typeface="Arial" panose="020B0604020202020204" pitchFamily="34" charset="0"/>
              </a:rPr>
              <a:t>atsakyta 2023-10-10 konsultacijoje</a:t>
            </a:r>
            <a:endParaRPr lang="lt-LT" b="1" i="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675" y="679877"/>
            <a:ext cx="10153650"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sz="2400" b="1" i="1" dirty="0">
              <a:solidFill>
                <a:prstClr val="black"/>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nvGraphicFramePr>
        <p:xfrm>
          <a:off x="326571" y="1545771"/>
          <a:ext cx="11520590" cy="3865061"/>
        </p:xfrm>
        <a:graphic>
          <a:graphicData uri="http://schemas.openxmlformats.org/drawingml/2006/table">
            <a:tbl>
              <a:tblPr firstRow="1" bandRow="1">
                <a:tableStyleId>{5C22544A-7EE6-4342-B048-85BDC9FD1C3A}</a:tableStyleId>
              </a:tblPr>
              <a:tblGrid>
                <a:gridCol w="5760295"/>
                <a:gridCol w="5760295"/>
              </a:tblGrid>
              <a:tr h="394310">
                <a:tc>
                  <a:txBody>
                    <a:bodyPr/>
                    <a:lstStyle/>
                    <a:p>
                      <a:pPr algn="ctr"/>
                      <a:r>
                        <a:rPr lang="lt-LT" dirty="0">
                          <a:latin typeface="Arial" panose="020B0604020202020204" pitchFamily="34" charset="0"/>
                          <a:cs typeface="Arial" panose="020B0604020202020204" pitchFamily="34" charset="0"/>
                        </a:rPr>
                        <a:t>Klausimas </a:t>
                      </a:r>
                      <a:endParaRPr lang="lt-LT" dirty="0">
                        <a:latin typeface="Arial" panose="020B0604020202020204" pitchFamily="34" charset="0"/>
                        <a:cs typeface="Arial" panose="020B0604020202020204" pitchFamily="34" charset="0"/>
                      </a:endParaRPr>
                    </a:p>
                  </a:txBody>
                  <a:tcPr/>
                </a:tc>
                <a:tc>
                  <a:txBody>
                    <a:bodyPr/>
                    <a:lstStyle/>
                    <a:p>
                      <a:pPr algn="ctr"/>
                      <a:r>
                        <a:rPr lang="lt-LT" dirty="0">
                          <a:latin typeface="Arial" panose="020B0604020202020204" pitchFamily="34" charset="0"/>
                          <a:cs typeface="Arial" panose="020B0604020202020204" pitchFamily="34" charset="0"/>
                        </a:rPr>
                        <a:t>Atsakymas</a:t>
                      </a:r>
                      <a:endParaRPr lang="lt-LT" dirty="0">
                        <a:latin typeface="Arial" panose="020B0604020202020204" pitchFamily="34" charset="0"/>
                        <a:cs typeface="Arial" panose="020B0604020202020204" pitchFamily="34" charset="0"/>
                      </a:endParaRPr>
                    </a:p>
                  </a:txBody>
                  <a:tcPr/>
                </a:tc>
              </a:tr>
              <a:tr h="2464441">
                <a:tc>
                  <a:txBody>
                    <a:bodyPr/>
                    <a:lstStyle/>
                    <a:p>
                      <a:pPr algn="just"/>
                      <a:r>
                        <a:rPr lang="lt-LT" sz="1800" dirty="0">
                          <a:effectLst/>
                          <a:latin typeface="Arial" panose="020B0604020202020204" pitchFamily="34" charset="0"/>
                          <a:ea typeface="Calibri" panose="020F0502020204030204" pitchFamily="34" charset="0"/>
                          <a:cs typeface="Arial" panose="020B0604020202020204" pitchFamily="34" charset="0"/>
                        </a:rPr>
                        <a:t>Ar teisingai suprantu, kad interpretacijos dėstymo dalį gali sudaryti tik viena pastraipa?</a:t>
                      </a:r>
                      <a:endParaRPr lang="lt-LT" dirty="0">
                        <a:latin typeface="Arial" panose="020B0604020202020204" pitchFamily="34" charset="0"/>
                        <a:cs typeface="Arial" panose="020B0604020202020204" pitchFamily="34" charset="0"/>
                      </a:endParaRPr>
                    </a:p>
                  </a:txBody>
                  <a:tcPr/>
                </a:tc>
                <a:tc>
                  <a:txBody>
                    <a:bodyPr/>
                    <a:lstStyle/>
                    <a:p>
                      <a:pPr algn="just"/>
                      <a:r>
                        <a:rPr lang="lt-LT" u="none" dirty="0">
                          <a:latin typeface="Arial" panose="020B0604020202020204" pitchFamily="34" charset="0"/>
                          <a:cs typeface="Arial" panose="020B0604020202020204" pitchFamily="34" charset="0"/>
                        </a:rPr>
                        <a:t>Taip,</a:t>
                      </a:r>
                      <a:r>
                        <a:rPr lang="lt-LT" u="none" baseline="0" dirty="0">
                          <a:latin typeface="Arial" panose="020B0604020202020204" pitchFamily="34" charset="0"/>
                          <a:cs typeface="Arial" panose="020B0604020202020204" pitchFamily="34" charset="0"/>
                        </a:rPr>
                        <a:t> jei </a:t>
                      </a:r>
                      <a:r>
                        <a:rPr lang="lt-LT" sz="1800" u="none" baseline="0" dirty="0">
                          <a:latin typeface="Arial" panose="020B0604020202020204" pitchFamily="34" charset="0"/>
                          <a:cs typeface="Arial" panose="020B0604020202020204" pitchFamily="34" charset="0"/>
                        </a:rPr>
                        <a:t>„</a:t>
                      </a:r>
                      <a:r>
                        <a:rPr kumimoji="0" lang="lt-L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analizuojamo teksto </a:t>
                      </a:r>
                      <a:r>
                        <a:rPr kumimoji="0" lang="lt-LT" sz="180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tema, problema (-</a:t>
                      </a:r>
                      <a:r>
                        <a:rPr kumimoji="0" lang="lt-LT" sz="1800" b="1" i="0" u="none" strike="noStrike" kern="1200" cap="none" spc="0" normalizeH="0" baseline="0" noProof="0" dirty="0" err="1">
                          <a:ln>
                            <a:noFill/>
                          </a:ln>
                          <a:solidFill>
                            <a:schemeClr val="accent4">
                              <a:lumMod val="25000"/>
                            </a:schemeClr>
                          </a:solidFill>
                          <a:effectLst/>
                          <a:uLnTx/>
                          <a:uFillTx/>
                          <a:latin typeface="Arial" panose="020B0604020202020204" pitchFamily="34" charset="0"/>
                          <a:ea typeface="+mn-ea"/>
                          <a:cs typeface="Arial" panose="020B0604020202020204" pitchFamily="34" charset="0"/>
                        </a:rPr>
                        <a:t>os</a:t>
                      </a:r>
                      <a:r>
                        <a:rPr kumimoji="0" lang="lt-LT" sz="180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 idėja suprastos, apibendrinamos</a:t>
                      </a:r>
                      <a:r>
                        <a:rPr kumimoji="0" lang="lt-L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ir pagrįstai </a:t>
                      </a:r>
                      <a:r>
                        <a:rPr kumimoji="0" lang="lt-LT" sz="180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vertinamos</a:t>
                      </a:r>
                      <a:r>
                        <a:rPr kumimoji="0" lang="lt-L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platesniame kultūriniame, literatūriniame, istoriniame ar autorių biografiniame </a:t>
                      </a:r>
                      <a:r>
                        <a:rPr kumimoji="0" lang="lt-LT" sz="180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kontekste</a:t>
                      </a:r>
                      <a:r>
                        <a:rPr kumimoji="0" lang="lt-LT" sz="1800" b="0"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 </a:t>
                      </a:r>
                      <a:r>
                        <a:rPr kumimoji="0" lang="lt-LT" sz="180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Motyvuotai išskirti ir išnagrinėti</a:t>
                      </a:r>
                      <a:r>
                        <a:rPr kumimoji="0" lang="lt-LT" sz="1800" b="0"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 </a:t>
                      </a:r>
                      <a:r>
                        <a:rPr kumimoji="0" lang="lt-L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užduotyje pateikto arba rašančiojo pasirinkto interpretacinio aspekto </a:t>
                      </a:r>
                      <a:r>
                        <a:rPr kumimoji="0" lang="lt-LT" sz="180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dėmenys</a:t>
                      </a:r>
                      <a:r>
                        <a:rPr kumimoji="0" lang="lt-LT" sz="1800" b="1" i="0" u="none" strike="noStrike" kern="1200" cap="none" spc="0" normalizeH="0" baseline="3000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1</a:t>
                      </a:r>
                      <a:r>
                        <a:rPr kumimoji="0" lang="lt-LT" sz="180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 atskleidžiamos jų sąsajos</a:t>
                      </a:r>
                      <a:r>
                        <a:rPr kumimoji="0" lang="lt-L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lt-L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lt-LT" sz="1800" u="none" dirty="0">
                        <a:latin typeface="Arial" panose="020B0604020202020204" pitchFamily="34" charset="0"/>
                        <a:cs typeface="Arial" panose="020B0604020202020204" pitchFamily="34" charset="0"/>
                      </a:endParaRPr>
                    </a:p>
                  </a:txBody>
                  <a:tcPr/>
                </a:tc>
              </a:tr>
              <a:tr h="1006310">
                <a:tc>
                  <a:txBody>
                    <a:bodyPr/>
                    <a:lstStyle/>
                    <a:p>
                      <a:pPr algn="just">
                        <a:lnSpc>
                          <a:spcPct val="107000"/>
                        </a:lnSpc>
                        <a:spcAft>
                          <a:spcPts val="800"/>
                        </a:spcAft>
                      </a:pPr>
                      <a:r>
                        <a:rPr lang="lt-LT" sz="1800" dirty="0">
                          <a:effectLst/>
                          <a:latin typeface="Arial" panose="020B0604020202020204" pitchFamily="34" charset="0"/>
                          <a:ea typeface="Calibri" panose="020F0502020204030204" pitchFamily="34" charset="0"/>
                          <a:cs typeface="Arial" panose="020B0604020202020204" pitchFamily="34" charset="0"/>
                        </a:rPr>
                        <a:t>Ar interpretacijos dėstymo pastraipa turi struktūros taisykles?</a:t>
                      </a:r>
                      <a:endParaRPr lang="lt-LT" sz="18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r>
                        <a:rPr lang="lt-LT" sz="1800" dirty="0">
                          <a:latin typeface="Arial" panose="020B0604020202020204" pitchFamily="34" charset="0"/>
                          <a:cs typeface="Arial" panose="020B0604020202020204" pitchFamily="34" charset="0"/>
                        </a:rPr>
                        <a:t>Pastraipa</a:t>
                      </a:r>
                      <a:r>
                        <a:rPr lang="lt-LT" sz="1800" baseline="0" dirty="0">
                          <a:latin typeface="Arial" panose="020B0604020202020204" pitchFamily="34" charset="0"/>
                          <a:cs typeface="Arial" panose="020B0604020202020204" pitchFamily="34" charset="0"/>
                        </a:rPr>
                        <a:t> neturi konkrečių apibrėžtų taisyklių. </a:t>
                      </a:r>
                      <a:endParaRPr lang="lt-LT" sz="1800" dirty="0">
                        <a:latin typeface="Arial" panose="020B0604020202020204" pitchFamily="34" charset="0"/>
                        <a:cs typeface="Arial" panose="020B0604020202020204" pitchFamily="34" charset="0"/>
                      </a:endParaRPr>
                    </a:p>
                  </a:txBody>
                  <a:tcPr/>
                </a:tc>
              </a:tr>
            </a:tbl>
          </a:graphicData>
        </a:graphic>
      </p:graphicFrame>
      <p:sp>
        <p:nvSpPr>
          <p:cNvPr id="4" name="Stačiakampis 3"/>
          <p:cNvSpPr/>
          <p:nvPr/>
        </p:nvSpPr>
        <p:spPr>
          <a:xfrm>
            <a:off x="5576047" y="5669742"/>
            <a:ext cx="6096000" cy="646331"/>
          </a:xfrm>
          <a:prstGeom prst="rect">
            <a:avLst/>
          </a:prstGeom>
        </p:spPr>
        <p:txBody>
          <a:bodyPr>
            <a:spAutoFit/>
          </a:bodyPr>
          <a:lstStyle/>
          <a:p>
            <a:pPr lvl="0"/>
            <a:r>
              <a:rPr lang="lt-LT" b="1" i="1" dirty="0">
                <a:solidFill>
                  <a:srgbClr val="FF0000"/>
                </a:solidFill>
                <a:latin typeface="Arial" panose="020B0604020202020204" pitchFamily="34" charset="0"/>
                <a:cs typeface="Arial" panose="020B0604020202020204" pitchFamily="34" charset="0"/>
              </a:rPr>
              <a:t>Besikartojantys </a:t>
            </a:r>
            <a:r>
              <a:rPr lang="lt-LT" b="1" i="1" dirty="0" smtClean="0">
                <a:solidFill>
                  <a:srgbClr val="FF0000"/>
                </a:solidFill>
                <a:latin typeface="Arial" panose="020B0604020202020204" pitchFamily="34" charset="0"/>
                <a:cs typeface="Arial" panose="020B0604020202020204" pitchFamily="34" charset="0"/>
              </a:rPr>
              <a:t>klausimai - </a:t>
            </a:r>
            <a:r>
              <a:rPr lang="lt-LT" b="1" i="1" dirty="0">
                <a:solidFill>
                  <a:srgbClr val="FF0000"/>
                </a:solidFill>
                <a:latin typeface="Arial" panose="020B0604020202020204" pitchFamily="34" charset="0"/>
                <a:cs typeface="Arial" panose="020B0604020202020204" pitchFamily="34" charset="0"/>
              </a:rPr>
              <a:t>atsakyta 2023-10-10 konsultacijoje</a:t>
            </a:r>
            <a:endParaRPr lang="lt-LT" b="1" i="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19801" y="1873192"/>
          <a:ext cx="11066110" cy="2443480"/>
        </p:xfrm>
        <a:graphic>
          <a:graphicData uri="http://schemas.openxmlformats.org/drawingml/2006/table">
            <a:tbl>
              <a:tblPr firstRow="1" bandRow="1">
                <a:tableStyleId>{5C22544A-7EE6-4342-B048-85BDC9FD1C3A}</a:tableStyleId>
              </a:tblPr>
              <a:tblGrid>
                <a:gridCol w="5533055"/>
                <a:gridCol w="5533055"/>
              </a:tblGrid>
              <a:tr h="370840">
                <a:tc>
                  <a:txBody>
                    <a:bodyPr/>
                    <a:lstStyle/>
                    <a:p>
                      <a:pPr algn="ctr"/>
                      <a:r>
                        <a:rPr lang="lt-LT" dirty="0">
                          <a:latin typeface="Arial" panose="020B0604020202020204" pitchFamily="34" charset="0"/>
                          <a:cs typeface="Arial" panose="020B0604020202020204" pitchFamily="34" charset="0"/>
                        </a:rPr>
                        <a:t>Klausimas </a:t>
                      </a:r>
                      <a:endParaRPr lang="lt-LT" dirty="0">
                        <a:latin typeface="Arial" panose="020B0604020202020204" pitchFamily="34" charset="0"/>
                        <a:cs typeface="Arial" panose="020B0604020202020204" pitchFamily="34" charset="0"/>
                      </a:endParaRPr>
                    </a:p>
                  </a:txBody>
                  <a:tcPr/>
                </a:tc>
                <a:tc>
                  <a:txBody>
                    <a:bodyPr/>
                    <a:lstStyle/>
                    <a:p>
                      <a:pPr algn="ctr"/>
                      <a:r>
                        <a:rPr lang="lt-LT" dirty="0">
                          <a:latin typeface="Arial" panose="020B0604020202020204" pitchFamily="34" charset="0"/>
                          <a:cs typeface="Arial" panose="020B0604020202020204" pitchFamily="34" charset="0"/>
                        </a:rPr>
                        <a:t>Atsakymas</a:t>
                      </a:r>
                      <a:endParaRPr lang="lt-LT" dirty="0">
                        <a:latin typeface="Arial" panose="020B0604020202020204" pitchFamily="34" charset="0"/>
                        <a:cs typeface="Arial" panose="020B0604020202020204" pitchFamily="34" charset="0"/>
                      </a:endParaRPr>
                    </a:p>
                  </a:txBody>
                  <a:tcPr/>
                </a:tc>
              </a:tr>
              <a:tr h="370840">
                <a:tc>
                  <a:txBody>
                    <a:bodyPr/>
                    <a:lstStyle/>
                    <a:p>
                      <a:r>
                        <a:rPr lang="lt-LT" dirty="0">
                          <a:latin typeface="Arial" panose="020B0604020202020204" pitchFamily="34" charset="0"/>
                          <a:cs typeface="Arial" panose="020B0604020202020204" pitchFamily="34" charset="0"/>
                        </a:rPr>
                        <a:t>Ar mokiniai galės egzamino metu remtis nebūtinai kūriniais iš privalomos literatūros?</a:t>
                      </a:r>
                      <a:endParaRPr lang="lt-LT" dirty="0"/>
                    </a:p>
                  </a:txBody>
                  <a:tcPr/>
                </a:tc>
                <a:tc>
                  <a:txBody>
                    <a:bodyPr/>
                    <a:lstStyle/>
                    <a:p>
                      <a:pPr algn="just"/>
                      <a:r>
                        <a:rPr lang="lt-LT" dirty="0" smtClean="0">
                          <a:latin typeface="Arial" panose="020B0604020202020204" pitchFamily="34" charset="0"/>
                          <a:cs typeface="Arial" panose="020B0604020202020204" pitchFamily="34" charset="0"/>
                        </a:rPr>
                        <a:t>„</a:t>
                      </a:r>
                      <a:r>
                        <a:rPr lang="lt-LT" sz="1800" i="0" dirty="0">
                          <a:latin typeface="Arial" panose="020B0604020202020204" pitchFamily="34" charset="0"/>
                          <a:cs typeface="Arial" panose="020B0604020202020204" pitchFamily="34" charset="0"/>
                        </a:rPr>
                        <a:t>VBE rašymo užduočių vertinimo instrukcijos paaiškinimas“ </a:t>
                      </a:r>
                      <a:r>
                        <a:rPr lang="lt-LT" sz="1800" b="1" i="0" dirty="0">
                          <a:solidFill>
                            <a:schemeClr val="accent4">
                              <a:lumMod val="25000"/>
                            </a:schemeClr>
                          </a:solidFill>
                          <a:latin typeface="Arial" panose="020B0604020202020204" pitchFamily="34" charset="0"/>
                          <a:cs typeface="Arial" panose="020B0604020202020204" pitchFamily="34" charset="0"/>
                        </a:rPr>
                        <a:t>įpareigoja remtis tik pateiktu</a:t>
                      </a:r>
                      <a:r>
                        <a:rPr lang="lt-LT" sz="1800" b="1" i="0" baseline="0" dirty="0">
                          <a:solidFill>
                            <a:schemeClr val="accent4">
                              <a:lumMod val="25000"/>
                            </a:schemeClr>
                          </a:solidFill>
                          <a:latin typeface="Arial" panose="020B0604020202020204" pitchFamily="34" charset="0"/>
                          <a:cs typeface="Arial" panose="020B0604020202020204" pitchFamily="34" charset="0"/>
                        </a:rPr>
                        <a:t> tekstu.</a:t>
                      </a:r>
                      <a:r>
                        <a:rPr lang="lt-LT" sz="1800" b="1" i="0" dirty="0">
                          <a:solidFill>
                            <a:schemeClr val="accent4">
                              <a:lumMod val="25000"/>
                            </a:schemeClr>
                          </a:solidFill>
                          <a:latin typeface="Arial" panose="020B0604020202020204" pitchFamily="34" charset="0"/>
                          <a:cs typeface="Arial" panose="020B0604020202020204" pitchFamily="34" charset="0"/>
                        </a:rPr>
                        <a:t> </a:t>
                      </a:r>
                      <a:endParaRPr lang="lt-LT" sz="1800" b="1" i="0" dirty="0">
                        <a:solidFill>
                          <a:schemeClr val="accent4">
                            <a:lumMod val="25000"/>
                          </a:schemeClr>
                        </a:solidFill>
                        <a:latin typeface="Arial" panose="020B0604020202020204" pitchFamily="34" charset="0"/>
                        <a:cs typeface="Arial" panose="020B0604020202020204" pitchFamily="34" charset="0"/>
                      </a:endParaRPr>
                    </a:p>
                    <a:p>
                      <a:pPr algn="just"/>
                      <a:r>
                        <a:rPr lang="lt-LT" sz="800" dirty="0">
                          <a:latin typeface="Arial" panose="020B0604020202020204" pitchFamily="34" charset="0"/>
                          <a:cs typeface="Arial" panose="020B0604020202020204" pitchFamily="34" charset="0"/>
                        </a:rPr>
                        <a:t>https://www.nsa.smm.lt/wp-content/uploads/2023/12/VBE-rasymo-uzduociu-vertinimo-instrukcijos-paaiskinimas_20231117.pdf</a:t>
                      </a:r>
                      <a:endParaRPr lang="lt-LT" sz="800" dirty="0">
                        <a:latin typeface="Arial" panose="020B0604020202020204" pitchFamily="34" charset="0"/>
                        <a:cs typeface="Arial" panose="020B060402020202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lt-LT" dirty="0">
                          <a:latin typeface="Arial" panose="020B0604020202020204" pitchFamily="34" charset="0"/>
                          <a:cs typeface="Arial" panose="020B0604020202020204" pitchFamily="34" charset="0"/>
                        </a:rPr>
                        <a:t>Kur rasti gerai metodiškai parengtų tekstų, o gal yra metodika, kaip juos parengti?</a:t>
                      </a:r>
                      <a:endParaRPr lang="lt-LT" dirty="0">
                        <a:latin typeface="Arial" panose="020B0604020202020204" pitchFamily="34" charset="0"/>
                        <a:cs typeface="Arial" panose="020B0604020202020204" pitchFamily="34" charset="0"/>
                      </a:endParaRPr>
                    </a:p>
                    <a:p>
                      <a:endParaRPr lang="lt-LT" dirty="0"/>
                    </a:p>
                  </a:txBody>
                  <a:tcPr/>
                </a:tc>
                <a:tc>
                  <a:txBody>
                    <a:bodyPr/>
                    <a:lstStyle/>
                    <a:p>
                      <a:r>
                        <a:rPr lang="lt-LT" dirty="0">
                          <a:latin typeface="Arial" panose="020B0604020202020204" pitchFamily="34" charset="0"/>
                          <a:cs typeface="Arial" panose="020B0604020202020204" pitchFamily="34" charset="0"/>
                        </a:rPr>
                        <a:t>Akivaizdus mokytojo poreikis</a:t>
                      </a:r>
                      <a:endParaRPr lang="lt-LT" dirty="0">
                        <a:latin typeface="Arial" panose="020B0604020202020204" pitchFamily="34" charset="0"/>
                        <a:cs typeface="Arial" panose="020B0604020202020204" pitchFamily="34" charset="0"/>
                      </a:endParaRPr>
                    </a:p>
                  </a:txBody>
                  <a:tcPr/>
                </a:tc>
              </a:tr>
            </a:tbl>
          </a:graphicData>
        </a:graphic>
      </p:graphicFrame>
      <p:sp>
        <p:nvSpPr>
          <p:cNvPr id="3" name="Rectangle 2"/>
          <p:cNvSpPr/>
          <p:nvPr/>
        </p:nvSpPr>
        <p:spPr>
          <a:xfrm>
            <a:off x="402222" y="1067245"/>
            <a:ext cx="10347649"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sp>
        <p:nvSpPr>
          <p:cNvPr id="4" name="Stačiakampis 3"/>
          <p:cNvSpPr/>
          <p:nvPr/>
        </p:nvSpPr>
        <p:spPr>
          <a:xfrm>
            <a:off x="5576047" y="5669742"/>
            <a:ext cx="6096000" cy="646331"/>
          </a:xfrm>
          <a:prstGeom prst="rect">
            <a:avLst/>
          </a:prstGeom>
        </p:spPr>
        <p:txBody>
          <a:bodyPr>
            <a:spAutoFit/>
          </a:bodyPr>
          <a:lstStyle/>
          <a:p>
            <a:pPr lvl="0"/>
            <a:r>
              <a:rPr lang="lt-LT" b="1" i="1" dirty="0">
                <a:solidFill>
                  <a:srgbClr val="FF0000"/>
                </a:solidFill>
                <a:latin typeface="Arial" panose="020B0604020202020204" pitchFamily="34" charset="0"/>
                <a:cs typeface="Arial" panose="020B0604020202020204" pitchFamily="34" charset="0"/>
              </a:rPr>
              <a:t>Besikartojantys </a:t>
            </a:r>
            <a:r>
              <a:rPr lang="lt-LT" b="1" i="1" dirty="0" smtClean="0">
                <a:solidFill>
                  <a:srgbClr val="FF0000"/>
                </a:solidFill>
                <a:latin typeface="Arial" panose="020B0604020202020204" pitchFamily="34" charset="0"/>
                <a:cs typeface="Arial" panose="020B0604020202020204" pitchFamily="34" charset="0"/>
              </a:rPr>
              <a:t>klausimai - </a:t>
            </a:r>
            <a:r>
              <a:rPr lang="lt-LT" b="1" i="1" dirty="0">
                <a:solidFill>
                  <a:srgbClr val="FF0000"/>
                </a:solidFill>
                <a:latin typeface="Arial" panose="020B0604020202020204" pitchFamily="34" charset="0"/>
                <a:cs typeface="Arial" panose="020B0604020202020204" pitchFamily="34" charset="0"/>
              </a:rPr>
              <a:t>atsakyta 2023-10-10 konsultacijoje</a:t>
            </a:r>
            <a:endParaRPr lang="lt-LT" b="1" i="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267" y="158931"/>
            <a:ext cx="11878491" cy="6540137"/>
          </a:xfrm>
          <a:prstGeom prst="rect">
            <a:avLst/>
          </a:prstGeom>
          <a:solidFill>
            <a:srgbClr val="006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927744" y="1652027"/>
            <a:ext cx="2214459" cy="801859"/>
          </a:xfrm>
          <a:prstGeom prst="rect">
            <a:avLst/>
          </a:prstGeom>
        </p:spPr>
      </p:pic>
      <p:sp>
        <p:nvSpPr>
          <p:cNvPr id="6" name="TextBox 5"/>
          <p:cNvSpPr txBox="1"/>
          <p:nvPr/>
        </p:nvSpPr>
        <p:spPr>
          <a:xfrm>
            <a:off x="2867609" y="3203508"/>
            <a:ext cx="6456782" cy="1169551"/>
          </a:xfrm>
          <a:prstGeom prst="rect">
            <a:avLst/>
          </a:prstGeom>
          <a:noFill/>
        </p:spPr>
        <p:txBody>
          <a:bodyPr wrap="square" rtlCol="0">
            <a:spAutoFit/>
          </a:bodyPr>
          <a:lstStyle/>
          <a:p>
            <a:pPr algn="ctr"/>
            <a:r>
              <a:rPr lang="lt-LT" sz="3500" dirty="0">
                <a:solidFill>
                  <a:schemeClr val="bg1"/>
                </a:solidFill>
                <a:latin typeface="HK Nova" panose="00000500000000000000" pitchFamily="50" charset="-70"/>
              </a:rPr>
              <a:t>Kviečiame kartu kurti dialogą</a:t>
            </a:r>
            <a:r>
              <a:rPr lang="en-US" sz="3500" dirty="0">
                <a:solidFill>
                  <a:schemeClr val="bg1"/>
                </a:solidFill>
                <a:latin typeface="HK Nova" panose="00000500000000000000" pitchFamily="50" charset="-70"/>
              </a:rPr>
              <a:t>!</a:t>
            </a:r>
            <a:endParaRPr lang="en-US" sz="3500" dirty="0">
              <a:solidFill>
                <a:schemeClr val="bg1"/>
              </a:solidFill>
              <a:latin typeface="HK Nova" panose="00000500000000000000" pitchFamily="50" charset="-7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651" y="5667632"/>
            <a:ext cx="1296780" cy="1423295"/>
          </a:xfrm>
          <a:prstGeom prst="rect">
            <a:avLst/>
          </a:prstGeom>
        </p:spPr>
      </p:pic>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61267"/>
          <a:stretch>
            <a:fillRect/>
          </a:stretch>
        </p:blipFill>
        <p:spPr>
          <a:xfrm>
            <a:off x="11677479" y="802656"/>
            <a:ext cx="502279" cy="1423295"/>
          </a:xfrm>
          <a:prstGeom prst="rect">
            <a:avLst/>
          </a:prstGeom>
        </p:spPr>
      </p:pic>
      <p:sp>
        <p:nvSpPr>
          <p:cNvPr id="2" name="TextBox 1"/>
          <p:cNvSpPr txBox="1"/>
          <p:nvPr/>
        </p:nvSpPr>
        <p:spPr>
          <a:xfrm>
            <a:off x="3699547" y="4584073"/>
            <a:ext cx="4670854" cy="307777"/>
          </a:xfrm>
          <a:prstGeom prst="rect">
            <a:avLst/>
          </a:prstGeom>
          <a:noFill/>
        </p:spPr>
        <p:txBody>
          <a:bodyPr wrap="square" rtlCol="0">
            <a:spAutoFit/>
          </a:bodyPr>
          <a:lstStyle/>
          <a:p>
            <a:pPr algn="ctr"/>
            <a:r>
              <a:rPr lang="en-US" sz="1400" dirty="0">
                <a:solidFill>
                  <a:schemeClr val="bg1"/>
                </a:solidFill>
              </a:rPr>
              <a:t>K. Kalinausko g. 7, </a:t>
            </a:r>
            <a:r>
              <a:rPr lang="lt-LT" sz="1400" dirty="0">
                <a:solidFill>
                  <a:schemeClr val="bg1"/>
                </a:solidFill>
              </a:rPr>
              <a:t>Vilnius, LT-</a:t>
            </a:r>
            <a:r>
              <a:rPr lang="en-US" sz="1400">
                <a:solidFill>
                  <a:schemeClr val="bg1"/>
                </a:solidFill>
              </a:rPr>
              <a:t>03106</a:t>
            </a:r>
            <a:r>
              <a:rPr lang="lt-LT" sz="1400">
                <a:solidFill>
                  <a:schemeClr val="bg1"/>
                </a:solidFill>
              </a:rPr>
              <a:t> </a:t>
            </a:r>
            <a:endParaRPr lang="en-US" sz="1400"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3635" y="4790286"/>
            <a:ext cx="1922675" cy="66895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1256458"/>
          <a:ext cx="11172856" cy="4876800"/>
        </p:xfrm>
        <a:graphic>
          <a:graphicData uri="http://schemas.openxmlformats.org/drawingml/2006/table">
            <a:tbl>
              <a:tblPr firstRow="1" firstCol="1" bandRow="1"/>
              <a:tblGrid>
                <a:gridCol w="5586428"/>
                <a:gridCol w="5586428"/>
              </a:tblGrid>
              <a:tr h="820726">
                <a:tc>
                  <a:txBody>
                    <a:bodyPr/>
                    <a:lstStyle/>
                    <a:p>
                      <a:pPr algn="ctr">
                        <a:lnSpc>
                          <a:spcPct val="150000"/>
                        </a:lnSpc>
                        <a:spcAft>
                          <a:spcPts val="0"/>
                        </a:spcAft>
                      </a:pPr>
                      <a:r>
                        <a:rPr lang="lt-LT" sz="2000" dirty="0">
                          <a:effectLst/>
                          <a:latin typeface="Arial" panose="020B0604020202020204" pitchFamily="34" charset="0"/>
                          <a:ea typeface="Calibri" panose="020F0502020204030204" pitchFamily="34" charset="0"/>
                          <a:cs typeface="Arial" panose="020B0604020202020204" pitchFamily="34" charset="0"/>
                        </a:rPr>
                        <a:t>Lietuvių kalbos ir literatūros (B) privalomų kūrinių sąrašas</a:t>
                      </a:r>
                      <a:endParaRPr lang="lt-L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lt-LT" sz="2000" dirty="0">
                          <a:effectLst/>
                          <a:latin typeface="Arial" panose="020B0604020202020204" pitchFamily="34" charset="0"/>
                          <a:ea typeface="Calibri" panose="020F0502020204030204" pitchFamily="34" charset="0"/>
                          <a:cs typeface="Arial" panose="020B0604020202020204" pitchFamily="34" charset="0"/>
                        </a:rPr>
                        <a:t>Lietuvių kalbos ir literatūros (A) privalomų kūrinių sąrašas</a:t>
                      </a:r>
                      <a:endParaRPr lang="lt-L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3790485">
                <a:tc>
                  <a:txBody>
                    <a:bodyPr/>
                    <a:lstStyle/>
                    <a:p>
                      <a:pPr marL="342900" indent="-342900">
                        <a:lnSpc>
                          <a:spcPct val="100000"/>
                        </a:lnSpc>
                        <a:spcAft>
                          <a:spcPts val="0"/>
                        </a:spcAft>
                        <a:buFont typeface="Arial" panose="020B0604020202020204" pitchFamily="34" charset="0"/>
                        <a:buChar char="•"/>
                      </a:pPr>
                      <a:r>
                        <a:rPr lang="lt-LT" sz="2000" dirty="0">
                          <a:effectLst/>
                          <a:latin typeface="Arial" panose="020B0604020202020204" pitchFamily="34" charset="0"/>
                          <a:ea typeface="Calibri" panose="020F0502020204030204" pitchFamily="34" charset="0"/>
                          <a:cs typeface="Arial" panose="020B0604020202020204" pitchFamily="34" charset="0"/>
                        </a:rPr>
                        <a:t>K. Donelaitis, „Metai“ (ištraukos)</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0000"/>
                        </a:lnSpc>
                        <a:spcAft>
                          <a:spcPts val="0"/>
                        </a:spcAft>
                        <a:buFont typeface="Arial" panose="020B0604020202020204" pitchFamily="34" charset="0"/>
                        <a:buChar char="•"/>
                      </a:pPr>
                      <a:r>
                        <a:rPr lang="lt-LT" sz="2000" dirty="0">
                          <a:effectLst/>
                          <a:latin typeface="Arial" panose="020B0604020202020204" pitchFamily="34" charset="0"/>
                          <a:ea typeface="Calibri" panose="020F0502020204030204" pitchFamily="34" charset="0"/>
                          <a:cs typeface="Arial" panose="020B0604020202020204" pitchFamily="34" charset="0"/>
                        </a:rPr>
                        <a:t>A. Baranauskas, „Anykščių šilelis“ </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0000"/>
                        </a:lnSpc>
                        <a:spcAft>
                          <a:spcPts val="0"/>
                        </a:spcAft>
                        <a:buFont typeface="Arial" panose="020B0604020202020204" pitchFamily="34" charset="0"/>
                        <a:buChar char="•"/>
                      </a:pPr>
                      <a:r>
                        <a:rPr lang="lt-LT" sz="2000" dirty="0">
                          <a:effectLst/>
                          <a:latin typeface="Arial" panose="020B0604020202020204" pitchFamily="34" charset="0"/>
                          <a:ea typeface="Calibri" panose="020F0502020204030204" pitchFamily="34" charset="0"/>
                          <a:cs typeface="Arial" panose="020B0604020202020204" pitchFamily="34" charset="0"/>
                        </a:rPr>
                        <a:t>Maironis, pasirinkti eilėraščiai</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0000"/>
                        </a:lnSpc>
                        <a:spcAft>
                          <a:spcPts val="0"/>
                        </a:spcAft>
                        <a:buFont typeface="Arial" panose="020B0604020202020204" pitchFamily="34" charset="0"/>
                        <a:buChar char="•"/>
                      </a:pPr>
                      <a:r>
                        <a:rPr lang="lt-LT" sz="2000" dirty="0">
                          <a:effectLst/>
                          <a:latin typeface="Arial" panose="020B0604020202020204" pitchFamily="34" charset="0"/>
                          <a:ea typeface="Calibri" panose="020F0502020204030204" pitchFamily="34" charset="0"/>
                          <a:cs typeface="Arial" panose="020B0604020202020204" pitchFamily="34" charset="0"/>
                        </a:rPr>
                        <a:t>V. Mykolaitis-Putinas, „Altorių šešėly“ ir pasirinkti eilėraščiai</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0000"/>
                        </a:lnSpc>
                        <a:spcAft>
                          <a:spcPts val="0"/>
                        </a:spcAft>
                        <a:buFont typeface="Arial" panose="020B0604020202020204" pitchFamily="34" charset="0"/>
                        <a:buChar char="•"/>
                      </a:pPr>
                      <a:r>
                        <a:rPr lang="lt-LT" sz="2000" dirty="0">
                          <a:effectLst/>
                          <a:latin typeface="Arial" panose="020B0604020202020204" pitchFamily="34" charset="0"/>
                          <a:ea typeface="Calibri" panose="020F0502020204030204" pitchFamily="34" charset="0"/>
                          <a:cs typeface="Arial" panose="020B0604020202020204" pitchFamily="34" charset="0"/>
                        </a:rPr>
                        <a:t>B. Sruoga, „Dievų miškas“</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0000"/>
                        </a:lnSpc>
                        <a:spcAft>
                          <a:spcPts val="0"/>
                        </a:spcAft>
                        <a:buFont typeface="Arial" panose="020B0604020202020204" pitchFamily="34" charset="0"/>
                        <a:buChar char="•"/>
                      </a:pPr>
                      <a:endParaRPr lang="lt-L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342900" indent="-342900" algn="just">
                        <a:lnSpc>
                          <a:spcPct val="100000"/>
                        </a:lnSpc>
                        <a:spcAft>
                          <a:spcPts val="0"/>
                        </a:spcAft>
                        <a:buFont typeface="Arial" panose="020B0604020202020204" pitchFamily="34" charset="0"/>
                        <a:buChar char="•"/>
                      </a:pPr>
                      <a:r>
                        <a:rPr lang="lt-LT" sz="2000" dirty="0">
                          <a:effectLst/>
                          <a:latin typeface="Arial" panose="020B0604020202020204" pitchFamily="34" charset="0"/>
                          <a:ea typeface="Calibri" panose="020F0502020204030204" pitchFamily="34" charset="0"/>
                          <a:cs typeface="Arial" panose="020B0604020202020204" pitchFamily="34" charset="0"/>
                        </a:rPr>
                        <a:t>K. Donelaitis, „Metai“</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0000"/>
                        </a:lnSpc>
                        <a:spcAft>
                          <a:spcPts val="0"/>
                        </a:spcAft>
                        <a:buFont typeface="Arial" panose="020B0604020202020204" pitchFamily="34" charset="0"/>
                        <a:buChar char="•"/>
                      </a:pPr>
                      <a:r>
                        <a:rPr lang="lt-LT" sz="2000" dirty="0">
                          <a:effectLst/>
                          <a:latin typeface="Arial" panose="020B0604020202020204" pitchFamily="34" charset="0"/>
                          <a:ea typeface="Calibri" panose="020F0502020204030204" pitchFamily="34" charset="0"/>
                          <a:cs typeface="Arial" panose="020B0604020202020204" pitchFamily="34" charset="0"/>
                        </a:rPr>
                        <a:t>J. V. Gėtė (J. W. </a:t>
                      </a:r>
                      <a:r>
                        <a:rPr lang="lt-LT" sz="2000" dirty="0" err="1">
                          <a:effectLst/>
                          <a:latin typeface="Arial" panose="020B0604020202020204" pitchFamily="34" charset="0"/>
                          <a:ea typeface="Calibri" panose="020F0502020204030204" pitchFamily="34" charset="0"/>
                          <a:cs typeface="Arial" panose="020B0604020202020204" pitchFamily="34" charset="0"/>
                        </a:rPr>
                        <a:t>Goethe</a:t>
                      </a:r>
                      <a:r>
                        <a:rPr lang="lt-LT" sz="2000" dirty="0">
                          <a:effectLst/>
                          <a:latin typeface="Arial" panose="020B0604020202020204" pitchFamily="34" charset="0"/>
                          <a:ea typeface="Calibri" panose="020F0502020204030204" pitchFamily="34" charset="0"/>
                          <a:cs typeface="Arial" panose="020B0604020202020204" pitchFamily="34" charset="0"/>
                        </a:rPr>
                        <a:t>), „Faustas“ (ištraukos) </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0000"/>
                        </a:lnSpc>
                        <a:spcAft>
                          <a:spcPts val="0"/>
                        </a:spcAft>
                        <a:buFont typeface="Arial" panose="020B0604020202020204" pitchFamily="34" charset="0"/>
                        <a:buChar char="•"/>
                      </a:pPr>
                      <a:r>
                        <a:rPr lang="lt-LT" sz="2000" dirty="0">
                          <a:effectLst/>
                          <a:latin typeface="Arial" panose="020B0604020202020204" pitchFamily="34" charset="0"/>
                          <a:ea typeface="Calibri" panose="020F0502020204030204" pitchFamily="34" charset="0"/>
                          <a:cs typeface="Arial" panose="020B0604020202020204" pitchFamily="34" charset="0"/>
                        </a:rPr>
                        <a:t>A. Mickevičius (A. </a:t>
                      </a:r>
                      <a:r>
                        <a:rPr lang="lt-LT" sz="2000" dirty="0" err="1">
                          <a:effectLst/>
                          <a:latin typeface="Arial" panose="020B0604020202020204" pitchFamily="34" charset="0"/>
                          <a:ea typeface="Calibri" panose="020F0502020204030204" pitchFamily="34" charset="0"/>
                          <a:cs typeface="Arial" panose="020B0604020202020204" pitchFamily="34" charset="0"/>
                        </a:rPr>
                        <a:t>Mickiewicz</a:t>
                      </a:r>
                      <a:r>
                        <a:rPr lang="lt-LT" sz="2000" dirty="0">
                          <a:effectLst/>
                          <a:latin typeface="Arial" panose="020B0604020202020204" pitchFamily="34" charset="0"/>
                          <a:ea typeface="Calibri" panose="020F0502020204030204" pitchFamily="34" charset="0"/>
                          <a:cs typeface="Arial" panose="020B0604020202020204" pitchFamily="34" charset="0"/>
                        </a:rPr>
                        <a:t>), pasirinkti eilėraščiai ar pasirinktos poemos (dramos) ištraukos </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0000"/>
                        </a:lnSpc>
                        <a:spcAft>
                          <a:spcPts val="0"/>
                        </a:spcAft>
                        <a:buFont typeface="Arial" panose="020B0604020202020204" pitchFamily="34" charset="0"/>
                        <a:buChar char="•"/>
                      </a:pPr>
                      <a:r>
                        <a:rPr lang="lt-LT" sz="2000" dirty="0">
                          <a:effectLst/>
                          <a:latin typeface="Arial" panose="020B0604020202020204" pitchFamily="34" charset="0"/>
                          <a:ea typeface="Calibri" panose="020F0502020204030204" pitchFamily="34" charset="0"/>
                          <a:cs typeface="Arial" panose="020B0604020202020204" pitchFamily="34" charset="0"/>
                        </a:rPr>
                        <a:t>A. Baranauskas, „Anykščių šilelis“ </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0000"/>
                        </a:lnSpc>
                        <a:spcAft>
                          <a:spcPts val="0"/>
                        </a:spcAft>
                        <a:buFont typeface="Arial" panose="020B0604020202020204" pitchFamily="34" charset="0"/>
                        <a:buChar char="•"/>
                      </a:pPr>
                      <a:r>
                        <a:rPr lang="lt-LT" sz="2000" dirty="0">
                          <a:effectLst/>
                          <a:latin typeface="Arial" panose="020B0604020202020204" pitchFamily="34" charset="0"/>
                          <a:ea typeface="Calibri" panose="020F0502020204030204" pitchFamily="34" charset="0"/>
                          <a:cs typeface="Arial" panose="020B0604020202020204" pitchFamily="34" charset="0"/>
                        </a:rPr>
                        <a:t>Maironis, pasirinkti eilėraščiai</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0000"/>
                        </a:lnSpc>
                        <a:spcAft>
                          <a:spcPts val="0"/>
                        </a:spcAft>
                        <a:buFont typeface="Arial" panose="020B0604020202020204" pitchFamily="34" charset="0"/>
                        <a:buChar char="•"/>
                      </a:pPr>
                      <a:r>
                        <a:rPr lang="lt-LT" sz="2000" dirty="0">
                          <a:effectLst/>
                          <a:latin typeface="Arial" panose="020B0604020202020204" pitchFamily="34" charset="0"/>
                          <a:ea typeface="Calibri" panose="020F0502020204030204" pitchFamily="34" charset="0"/>
                          <a:cs typeface="Arial" panose="020B0604020202020204" pitchFamily="34" charset="0"/>
                        </a:rPr>
                        <a:t>V. Mykolaitis-Putinas, „Altorių šešėly“ ir pasirinkti eilėraščiai</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0000"/>
                        </a:lnSpc>
                        <a:spcAft>
                          <a:spcPts val="0"/>
                        </a:spcAft>
                        <a:buFont typeface="Arial" panose="020B0604020202020204" pitchFamily="34" charset="0"/>
                        <a:buChar char="•"/>
                      </a:pPr>
                      <a:r>
                        <a:rPr lang="lt-LT" sz="2000" dirty="0">
                          <a:effectLst/>
                          <a:latin typeface="Arial" panose="020B0604020202020204" pitchFamily="34" charset="0"/>
                          <a:ea typeface="Calibri" panose="020F0502020204030204" pitchFamily="34" charset="0"/>
                          <a:cs typeface="Arial" panose="020B0604020202020204" pitchFamily="34" charset="0"/>
                        </a:rPr>
                        <a:t>J. Savickis, pasirinktos novelės</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0000"/>
                        </a:lnSpc>
                        <a:spcAft>
                          <a:spcPts val="0"/>
                        </a:spcAft>
                        <a:buFont typeface="Arial" panose="020B0604020202020204" pitchFamily="34" charset="0"/>
                        <a:buChar char="•"/>
                      </a:pPr>
                      <a:r>
                        <a:rPr lang="lt-LT" sz="2000" dirty="0">
                          <a:effectLst/>
                          <a:latin typeface="Arial" panose="020B0604020202020204" pitchFamily="34" charset="0"/>
                          <a:ea typeface="Calibri" panose="020F0502020204030204" pitchFamily="34" charset="0"/>
                          <a:cs typeface="Arial" panose="020B0604020202020204" pitchFamily="34" charset="0"/>
                        </a:rPr>
                        <a:t>B. Sruoga, „Dievų miškas“</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0000"/>
                        </a:lnSpc>
                        <a:spcAft>
                          <a:spcPts val="0"/>
                        </a:spcAft>
                        <a:buFont typeface="Arial" panose="020B0604020202020204" pitchFamily="34" charset="0"/>
                        <a:buChar char="•"/>
                      </a:pPr>
                      <a:r>
                        <a:rPr lang="lt-LT" sz="2000" dirty="0">
                          <a:effectLst/>
                          <a:latin typeface="Arial" panose="020B0604020202020204" pitchFamily="34" charset="0"/>
                          <a:ea typeface="Calibri" panose="020F0502020204030204" pitchFamily="34" charset="0"/>
                          <a:cs typeface="Arial" panose="020B0604020202020204" pitchFamily="34" charset="0"/>
                        </a:rPr>
                        <a:t>A. Škėma, „Balta drobulė“</a:t>
                      </a:r>
                      <a:endParaRPr lang="lt-L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4" name="Rectangle 3"/>
          <p:cNvSpPr/>
          <p:nvPr/>
        </p:nvSpPr>
        <p:spPr>
          <a:xfrm>
            <a:off x="548951" y="397469"/>
            <a:ext cx="10171922"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555" y="474485"/>
            <a:ext cx="10338318" cy="1483035"/>
          </a:xfrm>
          <a:prstGeom prst="rect">
            <a:avLst/>
          </a:prstGeom>
        </p:spPr>
        <p:txBody>
          <a:bodyPr wrap="square">
            <a:spAutoFit/>
          </a:bodyPr>
          <a:lstStyle/>
          <a:p>
            <a:pPr lvl="0" algn="ctr">
              <a:lnSpc>
                <a:spcPct val="107000"/>
              </a:lnSpc>
              <a:spcAft>
                <a:spcPts val="800"/>
              </a:spcAft>
            </a:pPr>
            <a:r>
              <a:rPr lang="lt-LT" sz="2400" b="1" i="1" dirty="0">
                <a:solidFill>
                  <a:prstClr val="black"/>
                </a:solidFill>
                <a:latin typeface="Arial" panose="020B0604020202020204" pitchFamily="34" charset="0"/>
                <a:ea typeface="Calibri" panose="020F0502020204030204" pitchFamily="34" charset="0"/>
                <a:cs typeface="Arial" panose="020B0604020202020204" pitchFamily="34" charset="0"/>
              </a:rPr>
              <a:t>Lietuvių kalbos ir literatūros valstybinio brandos egzamino II dalis</a:t>
            </a:r>
            <a:endParaRPr lang="lt-LT" sz="2400" b="1" i="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ctr">
              <a:lnSpc>
                <a:spcPct val="107000"/>
              </a:lnSpc>
              <a:spcAft>
                <a:spcPts val="800"/>
              </a:spcAft>
            </a:pPr>
            <a:r>
              <a:rPr lang="lt-LT" sz="2400" b="1" i="1" dirty="0">
                <a:solidFill>
                  <a:prstClr val="black"/>
                </a:solidFill>
                <a:latin typeface="Arial" panose="020B0604020202020204" pitchFamily="34" charset="0"/>
                <a:ea typeface="Calibri" panose="020F0502020204030204" pitchFamily="34" charset="0"/>
                <a:cs typeface="Arial" panose="020B0604020202020204" pitchFamily="34" charset="0"/>
              </a:rPr>
              <a:t>Grožinio teksto interpretavimas</a:t>
            </a:r>
            <a:endParaRPr lang="lt-LT" sz="2400" b="1" i="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ctr">
              <a:lnSpc>
                <a:spcPct val="107000"/>
              </a:lnSpc>
              <a:spcAft>
                <a:spcPts val="800"/>
              </a:spcAft>
            </a:pPr>
            <a:r>
              <a:rPr lang="lt-LT" sz="2400" b="1" i="1" dirty="0">
                <a:solidFill>
                  <a:prstClr val="black"/>
                </a:solidFill>
                <a:latin typeface="Arial" panose="020B0604020202020204" pitchFamily="34" charset="0"/>
                <a:ea typeface="Calibri" panose="020F0502020204030204" pitchFamily="34" charset="0"/>
                <a:cs typeface="Arial" panose="020B0604020202020204" pitchFamily="34" charset="0"/>
              </a:rPr>
              <a:t>Užduoties pobūdis</a:t>
            </a:r>
            <a:endParaRPr lang="lt-LT" sz="2400" b="1"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e 2"/>
          <p:cNvGraphicFramePr>
            <a:graphicFrameLocks noGrp="1"/>
          </p:cNvGraphicFramePr>
          <p:nvPr/>
        </p:nvGraphicFramePr>
        <p:xfrm>
          <a:off x="828869" y="2357470"/>
          <a:ext cx="10763795" cy="3215640"/>
        </p:xfrm>
        <a:graphic>
          <a:graphicData uri="http://schemas.openxmlformats.org/drawingml/2006/table">
            <a:tbl>
              <a:tblPr firstRow="1" firstCol="1" bandRow="1"/>
              <a:tblGrid>
                <a:gridCol w="4431625"/>
                <a:gridCol w="1042923"/>
                <a:gridCol w="5289247"/>
              </a:tblGrid>
              <a:tr h="0">
                <a:tc>
                  <a:txBody>
                    <a:bodyPr/>
                    <a:lstStyle/>
                    <a:p>
                      <a:pPr>
                        <a:lnSpc>
                          <a:spcPct val="100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lt-LT" sz="2000" dirty="0" smtClean="0">
                          <a:effectLst/>
                          <a:latin typeface="Arial" panose="020B0604020202020204" pitchFamily="34" charset="0"/>
                          <a:ea typeface="Calibri" panose="020F0502020204030204" pitchFamily="34" charset="0"/>
                          <a:cs typeface="Arial" panose="020B0604020202020204" pitchFamily="34" charset="0"/>
                        </a:rPr>
                        <a:t>Dviejų</a:t>
                      </a:r>
                      <a:r>
                        <a:rPr lang="lt-LT" sz="2000" baseline="0" dirty="0" smtClean="0">
                          <a:effectLst/>
                          <a:latin typeface="Arial" panose="020B0604020202020204" pitchFamily="34" charset="0"/>
                          <a:ea typeface="Calibri" panose="020F0502020204030204" pitchFamily="34" charset="0"/>
                          <a:cs typeface="Arial" panose="020B0604020202020204" pitchFamily="34" charset="0"/>
                        </a:rPr>
                        <a:t> </a:t>
                      </a:r>
                      <a:r>
                        <a:rPr lang="lt-LT" sz="2000" dirty="0" smtClean="0">
                          <a:effectLst/>
                          <a:latin typeface="Arial" panose="020B0604020202020204" pitchFamily="34" charset="0"/>
                          <a:ea typeface="Calibri" panose="020F0502020204030204" pitchFamily="34" charset="0"/>
                          <a:cs typeface="Arial" panose="020B0604020202020204" pitchFamily="34" charset="0"/>
                        </a:rPr>
                        <a:t>autorių </a:t>
                      </a:r>
                      <a:r>
                        <a:rPr lang="lt-LT" sz="2000" dirty="0">
                          <a:effectLst/>
                          <a:latin typeface="Arial" panose="020B0604020202020204" pitchFamily="34" charset="0"/>
                          <a:ea typeface="Calibri" panose="020F0502020204030204" pitchFamily="34" charset="0"/>
                          <a:cs typeface="Arial" panose="020B0604020202020204" pitchFamily="34" charset="0"/>
                        </a:rPr>
                        <a:t>kūryba</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lt-LT" sz="1100" dirty="0">
                          <a:effectLst/>
                          <a:latin typeface="Arial" panose="020B0604020202020204" pitchFamily="34" charset="0"/>
                          <a:ea typeface="Calibri" panose="020F0502020204030204" pitchFamily="34" charset="0"/>
                          <a:cs typeface="Arial" panose="020B0604020202020204" pitchFamily="34" charset="0"/>
                        </a:rPr>
                        <a:t>(</a:t>
                      </a:r>
                      <a:r>
                        <a:rPr lang="lt-LT" sz="1100" i="1" dirty="0">
                          <a:effectLst/>
                          <a:latin typeface="Arial" panose="020B0604020202020204" pitchFamily="34" charset="0"/>
                          <a:ea typeface="Calibri" panose="020F0502020204030204" pitchFamily="34" charset="0"/>
                          <a:cs typeface="Arial" panose="020B0604020202020204" pitchFamily="34" charset="0"/>
                        </a:rPr>
                        <a:t>Lietuvių kalbos ir literatūros brandos egzamino programa</a:t>
                      </a:r>
                      <a:r>
                        <a:rPr lang="lt-LT" sz="1100" dirty="0">
                          <a:effectLst/>
                          <a:latin typeface="Arial" panose="020B0604020202020204" pitchFamily="34" charset="0"/>
                          <a:ea typeface="Calibri" panose="020F0502020204030204" pitchFamily="34" charset="0"/>
                          <a:cs typeface="Arial" panose="020B0604020202020204" pitchFamily="34" charset="0"/>
                        </a:rPr>
                        <a:t>, 2017)</a:t>
                      </a:r>
                      <a:endParaRPr lang="lt-LT"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lt-LT" sz="2000" dirty="0">
                          <a:effectLst/>
                          <a:latin typeface="Arial" panose="020B0604020202020204" pitchFamily="34" charset="0"/>
                          <a:ea typeface="Calibri" panose="020F0502020204030204" pitchFamily="34" charset="0"/>
                          <a:cs typeface="Arial" panose="020B0604020202020204" pitchFamily="34" charset="0"/>
                        </a:rPr>
                        <a:t>Pateiktas grožinis tekstas (fragmentas)</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r>
                        <a:rPr lang="lt-LT" sz="2000" dirty="0">
                          <a:effectLst/>
                          <a:latin typeface="Arial" panose="020B0604020202020204" pitchFamily="34" charset="0"/>
                          <a:ea typeface="Calibri" panose="020F0502020204030204" pitchFamily="34" charset="0"/>
                          <a:cs typeface="Arial" panose="020B0604020202020204" pitchFamily="34" charset="0"/>
                        </a:rPr>
                        <a:t> </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r>
                        <a:rPr lang="lt-LT" sz="2000" dirty="0">
                          <a:effectLst/>
                          <a:latin typeface="Arial" panose="020B0604020202020204" pitchFamily="34" charset="0"/>
                          <a:ea typeface="Calibri" panose="020F0502020204030204" pitchFamily="34" charset="0"/>
                          <a:cs typeface="Arial" panose="020B0604020202020204" pitchFamily="34" charset="0"/>
                        </a:rPr>
                        <a:t>Pereinamuoju laikotarpiu (2025 ir 2026 m.) vienas tekstas interpretavimui parenkamas iš privalomų kūrinių. </a:t>
                      </a:r>
                      <a:r>
                        <a:rPr lang="lt-LT" sz="1100" dirty="0">
                          <a:effectLst/>
                          <a:latin typeface="Arial" panose="020B0604020202020204" pitchFamily="34" charset="0"/>
                          <a:ea typeface="Calibri" panose="020F0502020204030204" pitchFamily="34" charset="0"/>
                          <a:cs typeface="Arial" panose="020B0604020202020204" pitchFamily="34" charset="0"/>
                        </a:rPr>
                        <a:t>(</a:t>
                      </a:r>
                      <a:r>
                        <a:rPr lang="lt-LT" sz="1100" i="1" dirty="0">
                          <a:effectLst/>
                          <a:latin typeface="Arial" panose="020B0604020202020204" pitchFamily="34" charset="0"/>
                          <a:ea typeface="Calibri" panose="020F0502020204030204" pitchFamily="34" charset="0"/>
                          <a:cs typeface="Arial" panose="020B0604020202020204" pitchFamily="34" charset="0"/>
                        </a:rPr>
                        <a:t>Kalbų valstybinių brandos egzaminų užduočių aprašas</a:t>
                      </a:r>
                      <a:r>
                        <a:rPr lang="lt-LT" sz="1100" dirty="0">
                          <a:effectLst/>
                          <a:latin typeface="Arial" panose="020B0604020202020204" pitchFamily="34" charset="0"/>
                          <a:ea typeface="Calibri" panose="020F0502020204030204" pitchFamily="34" charset="0"/>
                          <a:cs typeface="Arial" panose="020B0604020202020204" pitchFamily="34" charset="0"/>
                        </a:rPr>
                        <a:t>, 2024</a:t>
                      </a:r>
                      <a:r>
                        <a:rPr lang="lt-LT" sz="1100" baseline="0" dirty="0">
                          <a:effectLst/>
                          <a:latin typeface="Arial" panose="020B0604020202020204" pitchFamily="34" charset="0"/>
                          <a:ea typeface="Calibri" panose="020F0502020204030204" pitchFamily="34" charset="0"/>
                          <a:cs typeface="Arial" panose="020B0604020202020204" pitchFamily="34" charset="0"/>
                        </a:rPr>
                        <a:t>; Lietuvių kalbos ir literatūros bendroji programa, 2022</a:t>
                      </a:r>
                      <a:r>
                        <a:rPr lang="lt-LT" sz="1100" dirty="0">
                          <a:effectLst/>
                          <a:latin typeface="Arial" panose="020B0604020202020204" pitchFamily="34" charset="0"/>
                          <a:ea typeface="Calibri" panose="020F0502020204030204" pitchFamily="34" charset="0"/>
                          <a:cs typeface="Arial" panose="020B0604020202020204" pitchFamily="34" charset="0"/>
                        </a:rPr>
                        <a:t>)</a:t>
                      </a:r>
                      <a:endParaRPr lang="lt-LT"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r>
                        <a:rPr lang="lt-LT" sz="2000" dirty="0">
                          <a:effectLst/>
                          <a:latin typeface="Arial" panose="020B0604020202020204" pitchFamily="34" charset="0"/>
                          <a:ea typeface="Calibri" panose="020F0502020204030204" pitchFamily="34" charset="0"/>
                          <a:cs typeface="Arial" panose="020B0604020202020204" pitchFamily="34" charset="0"/>
                        </a:rPr>
                        <a:t> </a:t>
                      </a:r>
                      <a:endParaRPr lang="lt-L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4" name="Arrow: Striped Right 11"/>
          <p:cNvSpPr/>
          <p:nvPr/>
        </p:nvSpPr>
        <p:spPr>
          <a:xfrm>
            <a:off x="4991878" y="4640638"/>
            <a:ext cx="940376" cy="649819"/>
          </a:xfrm>
          <a:prstGeom prst="stripedRightArrow">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mc:AlternateContent xmlns:mc="http://schemas.openxmlformats.org/markup-compatibility/2006" xmlns:p14="http://schemas.microsoft.com/office/powerpoint/2010/main">
        <mc:Choice Requires="p14">
          <p:contentPart r:id="rId1" p14:bwMode="auto">
            <p14:nvContentPartPr>
              <p14:cNvPr id="5" name="Ink 4"/>
              <p14:cNvContentPartPr/>
              <p14:nvPr/>
            </p14:nvContentPartPr>
            <p14:xfrm>
              <a:off x="6055439" y="2224801"/>
              <a:ext cx="5660410" cy="3906103"/>
            </p14:xfrm>
          </p:contentPart>
        </mc:Choice>
        <mc:Fallback xmlns="">
          <p:pic>
            <p:nvPicPr>
              <p:cNvPr id="5" name="Ink 4"/>
            </p:nvPicPr>
            <p:blipFill>
              <a:blip r:embed="rId2"/>
            </p:blipFill>
            <p:spPr>
              <a:xfrm>
                <a:off x="6055439" y="2224801"/>
                <a:ext cx="5660410" cy="3906103"/>
              </a:xfrm>
              <a:prstGeom prst="rect"/>
            </p:spPr>
          </p:pic>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5816" y="424125"/>
            <a:ext cx="10207690"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sz="2400" b="1" i="1"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709127" y="1859340"/>
            <a:ext cx="10207690" cy="646331"/>
          </a:xfrm>
          <a:prstGeom prst="rect">
            <a:avLst/>
          </a:prstGeom>
        </p:spPr>
        <p:txBody>
          <a:bodyPr wrap="square">
            <a:spAutoFit/>
          </a:bodyPr>
          <a:lstStyle/>
          <a:p>
            <a:endParaRPr lang="lt-LT" dirty="0">
              <a:latin typeface="Arial" panose="020B0604020202020204" pitchFamily="34" charset="0"/>
              <a:cs typeface="Arial" panose="020B0604020202020204" pitchFamily="34" charset="0"/>
            </a:endParaRPr>
          </a:p>
          <a:p>
            <a:endParaRPr lang="lt-LT"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nvGraphicFramePr>
        <p:xfrm>
          <a:off x="615816" y="1168363"/>
          <a:ext cx="11066110" cy="5217160"/>
        </p:xfrm>
        <a:graphic>
          <a:graphicData uri="http://schemas.openxmlformats.org/drawingml/2006/table">
            <a:tbl>
              <a:tblPr firstRow="1" bandRow="1">
                <a:tableStyleId>{5C22544A-7EE6-4342-B048-85BDC9FD1C3A}</a:tableStyleId>
              </a:tblPr>
              <a:tblGrid>
                <a:gridCol w="5533055"/>
                <a:gridCol w="5533055"/>
              </a:tblGrid>
              <a:tr h="370840">
                <a:tc>
                  <a:txBody>
                    <a:bodyPr/>
                    <a:lstStyle/>
                    <a:p>
                      <a:pPr algn="ctr"/>
                      <a:r>
                        <a:rPr lang="lt-LT" dirty="0">
                          <a:latin typeface="Arial" panose="020B0604020202020204" pitchFamily="34" charset="0"/>
                          <a:cs typeface="Arial" panose="020B0604020202020204" pitchFamily="34" charset="0"/>
                        </a:rPr>
                        <a:t>Klausimas </a:t>
                      </a:r>
                      <a:endParaRPr lang="lt-LT" dirty="0">
                        <a:latin typeface="Arial" panose="020B0604020202020204" pitchFamily="34" charset="0"/>
                        <a:cs typeface="Arial" panose="020B0604020202020204" pitchFamily="34" charset="0"/>
                      </a:endParaRPr>
                    </a:p>
                  </a:txBody>
                  <a:tcPr/>
                </a:tc>
                <a:tc>
                  <a:txBody>
                    <a:bodyPr/>
                    <a:lstStyle/>
                    <a:p>
                      <a:pPr algn="ctr"/>
                      <a:r>
                        <a:rPr lang="lt-LT" dirty="0">
                          <a:latin typeface="Arial" panose="020B0604020202020204" pitchFamily="34" charset="0"/>
                          <a:cs typeface="Arial" panose="020B0604020202020204" pitchFamily="34" charset="0"/>
                        </a:rPr>
                        <a:t>Atsakymas</a:t>
                      </a:r>
                      <a:endParaRPr lang="lt-LT" dirty="0">
                        <a:latin typeface="Arial" panose="020B0604020202020204" pitchFamily="34" charset="0"/>
                        <a:cs typeface="Arial" panose="020B060402020202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lt-LT" dirty="0">
                          <a:latin typeface="Arial" panose="020B0604020202020204" pitchFamily="34" charset="0"/>
                          <a:cs typeface="Arial" panose="020B0604020202020204" pitchFamily="34" charset="0"/>
                        </a:rPr>
                        <a:t>Ar per egzaminą galima tikėtis teksto iš užsienio autoriaus kūrinio?</a:t>
                      </a:r>
                      <a:endParaRPr lang="lt-LT" dirty="0">
                        <a:latin typeface="Arial" panose="020B0604020202020204" pitchFamily="34" charset="0"/>
                        <a:cs typeface="Arial" panose="020B0604020202020204" pitchFamily="34" charset="0"/>
                      </a:endParaRPr>
                    </a:p>
                    <a:p>
                      <a:endParaRPr lang="lt-LT" dirty="0"/>
                    </a:p>
                  </a:txBody>
                  <a:tcPr/>
                </a:tc>
                <a:tc>
                  <a:txBody>
                    <a:bodyPr/>
                    <a:lstStyle/>
                    <a:p>
                      <a:r>
                        <a:rPr lang="lt-LT" dirty="0">
                          <a:latin typeface="Arial" panose="020B0604020202020204" pitchFamily="34" charset="0"/>
                          <a:cs typeface="Arial" panose="020B0604020202020204" pitchFamily="34" charset="0"/>
                        </a:rPr>
                        <a:t>Lietuvių kalbos ir literatūros išplėstinio ir bendrojo kurso brandos egzaminų</a:t>
                      </a:r>
                      <a:r>
                        <a:rPr lang="lt-LT" baseline="0" dirty="0">
                          <a:latin typeface="Arial" panose="020B0604020202020204" pitchFamily="34" charset="0"/>
                          <a:cs typeface="Arial" panose="020B0604020202020204" pitchFamily="34" charset="0"/>
                        </a:rPr>
                        <a:t> užduočių pavyzdžiai leidžia manyti, kad galima tikėtis užsienio autoriaus kūrinio.</a:t>
                      </a:r>
                      <a:endParaRPr lang="lt-LT"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r>
                        <a:rPr lang="lt-LT" sz="800" dirty="0">
                          <a:latin typeface="Arial" panose="020B0604020202020204" pitchFamily="34" charset="0"/>
                          <a:cs typeface="Arial" panose="020B0604020202020204" pitchFamily="34" charset="0"/>
                        </a:rPr>
                        <a:t>https://www.nsa.smm.lt/wp-content/uploads/2023/08/LKL-BE_Uzduotys_isplestiniam_ir_bendrajam_kursui_2023.pdf</a:t>
                      </a:r>
                      <a:endParaRPr lang="lt-LT" sz="800" dirty="0">
                        <a:latin typeface="Arial" panose="020B0604020202020204" pitchFamily="34" charset="0"/>
                        <a:cs typeface="Arial" panose="020B0604020202020204" pitchFamily="34" charset="0"/>
                      </a:endParaRPr>
                    </a:p>
                    <a:p>
                      <a:endParaRPr lang="lt-LT" u="sng"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lt-LT" dirty="0">
                          <a:latin typeface="Arial" panose="020B0604020202020204" pitchFamily="34" charset="0"/>
                          <a:cs typeface="Arial" panose="020B0604020202020204" pitchFamily="34" charset="0"/>
                        </a:rPr>
                        <a:t>Ar neprivalomų autorių tekstai būtų iš programos?</a:t>
                      </a:r>
                      <a:endParaRPr lang="lt-LT" dirty="0">
                        <a:latin typeface="Arial" panose="020B0604020202020204" pitchFamily="34" charset="0"/>
                        <a:cs typeface="Arial" panose="020B0604020202020204" pitchFamily="34" charset="0"/>
                      </a:endParaRPr>
                    </a:p>
                    <a:p>
                      <a:endParaRPr lang="lt-LT" dirty="0"/>
                    </a:p>
                  </a:txBody>
                  <a:tcPr/>
                </a:tc>
                <a:tc>
                  <a:txBody>
                    <a:bodyPr/>
                    <a:lstStyle/>
                    <a:p>
                      <a:r>
                        <a:rPr lang="lt-LT" dirty="0">
                          <a:latin typeface="Arial" panose="020B0604020202020204" pitchFamily="34" charset="0"/>
                          <a:cs typeface="Arial" panose="020B0604020202020204" pitchFamily="34" charset="0"/>
                        </a:rPr>
                        <a:t>Lietuvių kalbos ir literatūros išplėstinio ir bendrojo kurso brandos egzaminų</a:t>
                      </a:r>
                      <a:r>
                        <a:rPr lang="lt-LT" baseline="0" dirty="0">
                          <a:latin typeface="Arial" panose="020B0604020202020204" pitchFamily="34" charset="0"/>
                          <a:cs typeface="Arial" panose="020B0604020202020204" pitchFamily="34" charset="0"/>
                        </a:rPr>
                        <a:t> užduočių pavyzdžiai leidžia manyti, kad nebūtinai autorius ar jo kūrinys bus paminėtas BP.</a:t>
                      </a:r>
                      <a:endParaRPr lang="lt-LT" baseline="0" dirty="0">
                        <a:latin typeface="Arial" panose="020B0604020202020204" pitchFamily="34" charset="0"/>
                        <a:cs typeface="Arial" panose="020B0604020202020204" pitchFamily="34" charset="0"/>
                      </a:endParaRPr>
                    </a:p>
                    <a:p>
                      <a:r>
                        <a:rPr lang="lt-LT" sz="800" dirty="0">
                          <a:latin typeface="Arial" panose="020B0604020202020204" pitchFamily="34" charset="0"/>
                          <a:cs typeface="Arial" panose="020B0604020202020204" pitchFamily="34" charset="0"/>
                          <a:hlinkClick r:id="rId1"/>
                        </a:rPr>
                        <a:t>https://emokykla.lt/bendrosios-programos/pagrindinis-ugdymas/22?ach-1=6&amp;ach-2=6&amp;ach-3=6&amp;ach-4=6&amp;clases=3677,3658&amp;educations=&amp;st=3&amp;types=7&amp;ct=6</a:t>
                      </a:r>
                      <a:endParaRPr lang="lt-LT" sz="800" dirty="0">
                        <a:latin typeface="Arial" panose="020B0604020202020204" pitchFamily="34" charset="0"/>
                        <a:cs typeface="Arial" panose="020B0604020202020204" pitchFamily="34" charset="0"/>
                      </a:endParaRPr>
                    </a:p>
                    <a:p>
                      <a:r>
                        <a:rPr lang="lt-LT" sz="800" dirty="0">
                          <a:latin typeface="Arial" panose="020B0604020202020204" pitchFamily="34" charset="0"/>
                          <a:cs typeface="Arial" panose="020B0604020202020204" pitchFamily="34" charset="0"/>
                        </a:rPr>
                        <a:t>https://www.nsa.smm.lt/wp-content/uploads/2023/08/LKL-BE_Uzduotys_isplestiniam_ir_bendrajam_kursui_2023.pdf</a:t>
                      </a:r>
                      <a:endParaRPr lang="lt-LT" sz="800" dirty="0">
                        <a:latin typeface="Arial" panose="020B0604020202020204" pitchFamily="34" charset="0"/>
                        <a:cs typeface="Arial" panose="020B0604020202020204" pitchFamily="34" charset="0"/>
                      </a:endParaRPr>
                    </a:p>
                    <a:p>
                      <a:endParaRPr lang="lt-LT" sz="800" dirty="0">
                        <a:latin typeface="Arial" panose="020B0604020202020204" pitchFamily="34" charset="0"/>
                        <a:cs typeface="Arial" panose="020B060402020202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lt-LT" dirty="0">
                          <a:latin typeface="Arial" panose="020B0604020202020204" pitchFamily="34" charset="0"/>
                          <a:cs typeface="Arial" panose="020B0604020202020204" pitchFamily="34" charset="0"/>
                        </a:rPr>
                        <a:t>Ar galės mokiniai naudotis privalomu kūriniu</a:t>
                      </a:r>
                      <a:r>
                        <a:rPr lang="lt-LT" baseline="0" dirty="0">
                          <a:latin typeface="Arial" panose="020B0604020202020204" pitchFamily="34" charset="0"/>
                          <a:cs typeface="Arial" panose="020B0604020202020204" pitchFamily="34" charset="0"/>
                        </a:rPr>
                        <a:t> </a:t>
                      </a:r>
                      <a:r>
                        <a:rPr lang="lt-LT" dirty="0">
                          <a:latin typeface="Arial" panose="020B0604020202020204" pitchFamily="34" charset="0"/>
                          <a:cs typeface="Arial" panose="020B0604020202020204" pitchFamily="34" charset="0"/>
                        </a:rPr>
                        <a:t>egzamino metu?</a:t>
                      </a:r>
                      <a:endParaRPr lang="lt-LT" dirty="0">
                        <a:latin typeface="Arial" panose="020B0604020202020204" pitchFamily="34" charset="0"/>
                        <a:cs typeface="Arial" panose="020B0604020202020204" pitchFamily="34" charset="0"/>
                      </a:endParaRPr>
                    </a:p>
                    <a:p>
                      <a:endParaRPr lang="lt-LT" dirty="0"/>
                    </a:p>
                  </a:txBody>
                  <a:tcPr/>
                </a:tc>
                <a:tc>
                  <a:txBody>
                    <a:bodyPr/>
                    <a:lstStyle/>
                    <a:p>
                      <a:pPr algn="just"/>
                      <a:r>
                        <a:rPr lang="lt-LT" sz="1800" b="0" i="0" dirty="0">
                          <a:solidFill>
                            <a:srgbClr val="000000"/>
                          </a:solidFill>
                          <a:effectLst/>
                          <a:latin typeface="Arial" panose="020B0604020202020204" pitchFamily="34" charset="0"/>
                          <a:cs typeface="Arial" panose="020B0604020202020204" pitchFamily="34" charset="0"/>
                        </a:rPr>
                        <a:t>Lietuvių kalbos ir literatūros &lt;...</a:t>
                      </a:r>
                      <a:r>
                        <a:rPr lang="lt-LT" sz="1800" b="0" i="0" baseline="0" dirty="0">
                          <a:solidFill>
                            <a:srgbClr val="000000"/>
                          </a:solidFill>
                          <a:effectLst/>
                          <a:latin typeface="Arial" panose="020B0604020202020204" pitchFamily="34" charset="0"/>
                          <a:cs typeface="Arial" panose="020B0604020202020204" pitchFamily="34" charset="0"/>
                        </a:rPr>
                        <a:t>&gt; </a:t>
                      </a:r>
                      <a:r>
                        <a:rPr lang="lt-LT" sz="1800" b="0" i="0" dirty="0">
                          <a:solidFill>
                            <a:srgbClr val="000000"/>
                          </a:solidFill>
                          <a:effectLst/>
                          <a:latin typeface="Arial" panose="020B0604020202020204" pitchFamily="34" charset="0"/>
                          <a:cs typeface="Arial" panose="020B0604020202020204" pitchFamily="34" charset="0"/>
                        </a:rPr>
                        <a:t>valstybinio brandos egzamino antrosios dalies vykdymo patalpoje &lt;...&gt; pastatomi ne mažiau kaip 2 kompiuteriai su elektronine lietuvių kalbos ir literatūros chrestomatija III–IV gimnazijos klasei ir kitos numatytos priemonės.</a:t>
                      </a:r>
                      <a:endParaRPr lang="lt-LT" sz="1800" b="0" i="0" dirty="0">
                        <a:solidFill>
                          <a:srgbClr val="000000"/>
                        </a:solidFill>
                        <a:effectLst/>
                        <a:latin typeface="Arial" panose="020B0604020202020204" pitchFamily="34" charset="0"/>
                        <a:cs typeface="Arial" panose="020B0604020202020204" pitchFamily="34" charset="0"/>
                      </a:endParaRPr>
                    </a:p>
                    <a:p>
                      <a:pPr algn="just"/>
                      <a:r>
                        <a:rPr lang="lt-LT" sz="800" dirty="0">
                          <a:latin typeface="Arial" panose="020B0604020202020204" pitchFamily="34" charset="0"/>
                          <a:cs typeface="Arial" panose="020B0604020202020204" pitchFamily="34" charset="0"/>
                        </a:rPr>
                        <a:t>https://e-seimas.lrs.lt/portal/legalAct/lt/TAD/de2498523ef311efb121d2fe3a0eff27?jfwid=7c17ylzm6</a:t>
                      </a:r>
                      <a:endParaRPr lang="lt-LT" sz="800" dirty="0">
                        <a:latin typeface="Arial" panose="020B0604020202020204" pitchFamily="34" charset="0"/>
                        <a:cs typeface="Arial" panose="020B0604020202020204" pitchFamily="34" charset="0"/>
                      </a:endParaRPr>
                    </a:p>
                  </a:txBody>
                  <a:tcPr/>
                </a:tc>
              </a:tr>
            </a:tbl>
          </a:graphicData>
        </a:graphic>
      </p:graphicFrame>
      <p:sp>
        <p:nvSpPr>
          <p:cNvPr id="6" name="Stačiakampis 5"/>
          <p:cNvSpPr/>
          <p:nvPr/>
        </p:nvSpPr>
        <p:spPr>
          <a:xfrm>
            <a:off x="439271" y="5739192"/>
            <a:ext cx="6096000" cy="646331"/>
          </a:xfrm>
          <a:prstGeom prst="rect">
            <a:avLst/>
          </a:prstGeom>
        </p:spPr>
        <p:txBody>
          <a:bodyPr>
            <a:spAutoFit/>
          </a:bodyPr>
          <a:lstStyle/>
          <a:p>
            <a:pPr lvl="0"/>
            <a:r>
              <a:rPr lang="lt-LT" b="1" i="1" dirty="0">
                <a:solidFill>
                  <a:srgbClr val="FF0000"/>
                </a:solidFill>
                <a:latin typeface="Arial" panose="020B0604020202020204" pitchFamily="34" charset="0"/>
                <a:cs typeface="Arial" panose="020B0604020202020204" pitchFamily="34" charset="0"/>
              </a:rPr>
              <a:t>Besikartojantys </a:t>
            </a:r>
            <a:r>
              <a:rPr lang="lt-LT" b="1" i="1" dirty="0" smtClean="0">
                <a:solidFill>
                  <a:srgbClr val="FF0000"/>
                </a:solidFill>
                <a:latin typeface="Arial" panose="020B0604020202020204" pitchFamily="34" charset="0"/>
                <a:cs typeface="Arial" panose="020B0604020202020204" pitchFamily="34" charset="0"/>
              </a:rPr>
              <a:t>klausimai - </a:t>
            </a:r>
            <a:r>
              <a:rPr lang="lt-LT" b="1" i="1" dirty="0">
                <a:solidFill>
                  <a:srgbClr val="FF0000"/>
                </a:solidFill>
                <a:latin typeface="Arial" panose="020B0604020202020204" pitchFamily="34" charset="0"/>
                <a:cs typeface="Arial" panose="020B0604020202020204" pitchFamily="34" charset="0"/>
              </a:rPr>
              <a:t>atsakyta 2023-10-10 konsultacijoje</a:t>
            </a:r>
            <a:endParaRPr lang="lt-LT" b="1" i="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554" y="503566"/>
            <a:ext cx="10328987"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graphicFrame>
        <p:nvGraphicFramePr>
          <p:cNvPr id="3" name="Table 2"/>
          <p:cNvGraphicFramePr>
            <a:graphicFrameLocks noGrp="1"/>
          </p:cNvGraphicFramePr>
          <p:nvPr/>
        </p:nvGraphicFramePr>
        <p:xfrm>
          <a:off x="653143" y="1284450"/>
          <a:ext cx="10058398" cy="5090160"/>
        </p:xfrm>
        <a:graphic>
          <a:graphicData uri="http://schemas.openxmlformats.org/drawingml/2006/table">
            <a:tbl>
              <a:tblPr firstRow="1" bandRow="1">
                <a:tableStyleId>{5C22544A-7EE6-4342-B048-85BDC9FD1C3A}</a:tableStyleId>
              </a:tblPr>
              <a:tblGrid>
                <a:gridCol w="1348965"/>
                <a:gridCol w="8709433"/>
              </a:tblGrid>
              <a:tr h="0">
                <a:tc>
                  <a:txBody>
                    <a:bodyPr/>
                    <a:lstStyle/>
                    <a:p>
                      <a:endParaRPr lang="lt-LT" dirty="0"/>
                    </a:p>
                  </a:txBody>
                  <a:tcPr/>
                </a:tc>
                <a:tc>
                  <a:txBody>
                    <a:bodyPr/>
                    <a:lstStyle/>
                    <a:p>
                      <a:pPr algn="ctr"/>
                      <a:r>
                        <a:rPr lang="lt-LT" dirty="0">
                          <a:latin typeface="Arial" panose="020B0604020202020204" pitchFamily="34" charset="0"/>
                          <a:cs typeface="Arial" panose="020B0604020202020204" pitchFamily="34" charset="0"/>
                        </a:rPr>
                        <a:t>Bendrasis ir</a:t>
                      </a:r>
                      <a:r>
                        <a:rPr lang="lt-LT" baseline="0" dirty="0">
                          <a:latin typeface="Arial" panose="020B0604020202020204" pitchFamily="34" charset="0"/>
                          <a:cs typeface="Arial" panose="020B0604020202020204" pitchFamily="34" charset="0"/>
                        </a:rPr>
                        <a:t> i</a:t>
                      </a:r>
                      <a:r>
                        <a:rPr lang="lt-LT" dirty="0">
                          <a:latin typeface="Arial" panose="020B0604020202020204" pitchFamily="34" charset="0"/>
                          <a:cs typeface="Arial" panose="020B0604020202020204" pitchFamily="34" charset="0"/>
                        </a:rPr>
                        <a:t>šplėstinis kursas</a:t>
                      </a:r>
                      <a:endParaRPr lang="lt-LT" dirty="0">
                        <a:latin typeface="Arial" panose="020B0604020202020204" pitchFamily="34" charset="0"/>
                        <a:cs typeface="Arial" panose="020B0604020202020204" pitchFamily="34" charset="0"/>
                      </a:endParaRPr>
                    </a:p>
                  </a:txBody>
                  <a:tcPr/>
                </a:tc>
              </a:tr>
              <a:tr h="370840">
                <a:tc>
                  <a:txBody>
                    <a:bodyPr/>
                    <a:lstStyle/>
                    <a:p>
                      <a:r>
                        <a:rPr lang="lt-LT" sz="1800" b="1" dirty="0">
                          <a:solidFill>
                            <a:schemeClr val="bg1"/>
                          </a:solidFill>
                          <a:latin typeface="Arial" panose="020B0604020202020204" pitchFamily="34" charset="0"/>
                          <a:cs typeface="Arial" panose="020B0604020202020204" pitchFamily="34" charset="0"/>
                        </a:rPr>
                        <a:t>Užduoties</a:t>
                      </a:r>
                      <a:r>
                        <a:rPr lang="lt-LT" sz="1800" b="1" baseline="0" dirty="0">
                          <a:solidFill>
                            <a:schemeClr val="bg1"/>
                          </a:solidFill>
                          <a:latin typeface="Arial" panose="020B0604020202020204" pitchFamily="34" charset="0"/>
                          <a:cs typeface="Arial" panose="020B0604020202020204" pitchFamily="34" charset="0"/>
                        </a:rPr>
                        <a:t> pobūdis</a:t>
                      </a:r>
                      <a:endParaRPr lang="lt-LT" sz="1800" b="1" dirty="0">
                        <a:solidFill>
                          <a:schemeClr val="bg1"/>
                        </a:solidFill>
                        <a:latin typeface="Arial" panose="020B0604020202020204" pitchFamily="34" charset="0"/>
                        <a:cs typeface="Arial" panose="020B0604020202020204" pitchFamily="34" charset="0"/>
                      </a:endParaRPr>
                    </a:p>
                  </a:txBody>
                  <a:tcPr>
                    <a:solidFill>
                      <a:srgbClr val="006B3E"/>
                    </a:solidFill>
                  </a:tcPr>
                </a:tc>
                <a:tc>
                  <a:txBody>
                    <a:bodyPr/>
                    <a:lstStyle/>
                    <a:p>
                      <a:r>
                        <a:rPr lang="lt-LT" sz="1800" b="1" dirty="0">
                          <a:latin typeface="Arial" panose="020B0604020202020204" pitchFamily="34" charset="0"/>
                          <a:cs typeface="Arial" panose="020B0604020202020204" pitchFamily="34" charset="0"/>
                        </a:rPr>
                        <a:t>Rašymas</a:t>
                      </a:r>
                      <a:r>
                        <a:rPr lang="lt-LT" sz="1800" dirty="0">
                          <a:latin typeface="Arial" panose="020B0604020202020204" pitchFamily="34" charset="0"/>
                          <a:cs typeface="Arial" panose="020B0604020202020204" pitchFamily="34" charset="0"/>
                        </a:rPr>
                        <a:t> </a:t>
                      </a:r>
                      <a:endParaRPr lang="lt-LT" sz="1800" dirty="0">
                        <a:latin typeface="Arial" panose="020B0604020202020204" pitchFamily="34" charset="0"/>
                        <a:cs typeface="Arial" panose="020B0604020202020204" pitchFamily="34" charset="0"/>
                      </a:endParaRPr>
                    </a:p>
                    <a:p>
                      <a:endParaRPr lang="lt-LT" sz="1800" dirty="0">
                        <a:latin typeface="Arial" panose="020B0604020202020204" pitchFamily="34" charset="0"/>
                        <a:cs typeface="Arial" panose="020B0604020202020204" pitchFamily="34" charset="0"/>
                      </a:endParaRPr>
                    </a:p>
                    <a:p>
                      <a:r>
                        <a:rPr lang="lt-LT" sz="2000" b="1" dirty="0">
                          <a:latin typeface="Arial" panose="020B0604020202020204" pitchFamily="34" charset="0"/>
                          <a:cs typeface="Arial" panose="020B0604020202020204" pitchFamily="34" charset="0"/>
                        </a:rPr>
                        <a:t>Bendrasis kursas</a:t>
                      </a:r>
                      <a:endParaRPr lang="lt-LT" sz="2000" b="1" dirty="0">
                        <a:latin typeface="Arial" panose="020B0604020202020204" pitchFamily="34" charset="0"/>
                        <a:cs typeface="Arial" panose="020B0604020202020204" pitchFamily="34" charset="0"/>
                      </a:endParaRPr>
                    </a:p>
                    <a:p>
                      <a:endParaRPr lang="lt-LT" sz="1800" b="1" dirty="0">
                        <a:latin typeface="Arial" panose="020B0604020202020204" pitchFamily="34" charset="0"/>
                        <a:cs typeface="Arial" panose="020B0604020202020204" pitchFamily="34" charset="0"/>
                      </a:endParaRPr>
                    </a:p>
                    <a:p>
                      <a:r>
                        <a:rPr lang="lt-LT" dirty="0">
                          <a:latin typeface="Arial" panose="020B0604020202020204" pitchFamily="34" charset="0"/>
                          <a:cs typeface="Arial" panose="020B0604020202020204" pitchFamily="34" charset="0"/>
                        </a:rPr>
                        <a:t>Kiekvienoje užduotyje pateikiami nukreipiamieji klausimai.</a:t>
                      </a:r>
                      <a:endParaRPr lang="lt-LT" dirty="0">
                        <a:latin typeface="Arial" panose="020B0604020202020204" pitchFamily="34" charset="0"/>
                        <a:cs typeface="Arial" panose="020B0604020202020204" pitchFamily="34" charset="0"/>
                      </a:endParaRPr>
                    </a:p>
                    <a:p>
                      <a:endParaRPr lang="lt-LT" sz="1800" b="1" dirty="0">
                        <a:latin typeface="Arial" panose="020B0604020202020204" pitchFamily="34" charset="0"/>
                        <a:cs typeface="Arial" panose="020B0604020202020204" pitchFamily="34" charset="0"/>
                      </a:endParaRPr>
                    </a:p>
                    <a:p>
                      <a:r>
                        <a:rPr lang="lt-LT" b="1" dirty="0">
                          <a:solidFill>
                            <a:schemeClr val="accent4">
                              <a:lumMod val="25000"/>
                            </a:schemeClr>
                          </a:solidFill>
                          <a:latin typeface="Arial" panose="020B0604020202020204" pitchFamily="34" charset="0"/>
                          <a:cs typeface="Arial" panose="020B0604020202020204" pitchFamily="34" charset="0"/>
                        </a:rPr>
                        <a:t>Mažiausia</a:t>
                      </a:r>
                      <a:r>
                        <a:rPr lang="lt-LT" dirty="0">
                          <a:latin typeface="Arial" panose="020B0604020202020204" pitchFamily="34" charset="0"/>
                          <a:cs typeface="Arial" panose="020B0604020202020204" pitchFamily="34" charset="0"/>
                        </a:rPr>
                        <a:t> sukurto teksto apimtis – </a:t>
                      </a:r>
                      <a:r>
                        <a:rPr lang="lt-LT" b="1" dirty="0">
                          <a:solidFill>
                            <a:schemeClr val="accent4">
                              <a:lumMod val="25000"/>
                            </a:schemeClr>
                          </a:solidFill>
                          <a:latin typeface="Arial" panose="020B0604020202020204" pitchFamily="34" charset="0"/>
                          <a:cs typeface="Arial" panose="020B0604020202020204" pitchFamily="34" charset="0"/>
                        </a:rPr>
                        <a:t>400 žodžių</a:t>
                      </a:r>
                      <a:r>
                        <a:rPr lang="lt-LT" dirty="0">
                          <a:latin typeface="Arial" panose="020B0604020202020204" pitchFamily="34" charset="0"/>
                          <a:cs typeface="Arial" panose="020B0604020202020204" pitchFamily="34" charset="0"/>
                        </a:rPr>
                        <a:t>. </a:t>
                      </a:r>
                      <a:r>
                        <a:rPr lang="lt-LT" sz="1200" dirty="0">
                          <a:latin typeface="Arial" panose="020B0604020202020204" pitchFamily="34" charset="0"/>
                          <a:cs typeface="Arial" panose="020B0604020202020204" pitchFamily="34" charset="0"/>
                        </a:rPr>
                        <a:t>(Pakankama</a:t>
                      </a:r>
                      <a:r>
                        <a:rPr lang="lt-LT" sz="1200" baseline="0" dirty="0">
                          <a:latin typeface="Arial" panose="020B0604020202020204" pitchFamily="34" charset="0"/>
                          <a:cs typeface="Arial" panose="020B0604020202020204" pitchFamily="34" charset="0"/>
                        </a:rPr>
                        <a:t> apimtis aukščiausiems taškams surinkti.)</a:t>
                      </a:r>
                      <a:endParaRPr lang="lt-LT" sz="1200" b="1" dirty="0">
                        <a:latin typeface="Arial" panose="020B0604020202020204" pitchFamily="34" charset="0"/>
                        <a:cs typeface="Arial" panose="020B0604020202020204" pitchFamily="34" charset="0"/>
                      </a:endParaRPr>
                    </a:p>
                    <a:p>
                      <a:endParaRPr lang="lt-LT" sz="1800" dirty="0">
                        <a:effectLst/>
                        <a:latin typeface="Arial" panose="020B0604020202020204" pitchFamily="34" charset="0"/>
                        <a:cs typeface="Arial" panose="020B0604020202020204" pitchFamily="34" charset="0"/>
                      </a:endParaRPr>
                    </a:p>
                    <a:p>
                      <a:r>
                        <a:rPr lang="lt-LT" sz="2000" b="1" dirty="0">
                          <a:effectLst/>
                          <a:latin typeface="Arial" panose="020B0604020202020204" pitchFamily="34" charset="0"/>
                          <a:cs typeface="Arial" panose="020B0604020202020204" pitchFamily="34" charset="0"/>
                        </a:rPr>
                        <a:t>Išplėstinis</a:t>
                      </a:r>
                      <a:r>
                        <a:rPr lang="lt-LT" sz="2000" b="1" baseline="0" dirty="0">
                          <a:effectLst/>
                          <a:latin typeface="Arial" panose="020B0604020202020204" pitchFamily="34" charset="0"/>
                          <a:cs typeface="Arial" panose="020B0604020202020204" pitchFamily="34" charset="0"/>
                        </a:rPr>
                        <a:t> kursas </a:t>
                      </a:r>
                      <a:endParaRPr lang="lt-LT" sz="2000" b="1" baseline="0" dirty="0">
                        <a:effectLst/>
                        <a:latin typeface="Arial" panose="020B0604020202020204" pitchFamily="34" charset="0"/>
                        <a:cs typeface="Arial" panose="020B0604020202020204" pitchFamily="34" charset="0"/>
                      </a:endParaRPr>
                    </a:p>
                    <a:p>
                      <a:endParaRPr lang="lt-LT" sz="1800" b="1" baseline="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lt-LT" b="1" dirty="0">
                          <a:solidFill>
                            <a:schemeClr val="accent4">
                              <a:lumMod val="25000"/>
                            </a:schemeClr>
                          </a:solidFill>
                          <a:latin typeface="Arial" panose="020B0604020202020204" pitchFamily="34" charset="0"/>
                          <a:cs typeface="Arial" panose="020B0604020202020204" pitchFamily="34" charset="0"/>
                        </a:rPr>
                        <a:t>Mažiausia</a:t>
                      </a:r>
                      <a:r>
                        <a:rPr lang="lt-LT" dirty="0">
                          <a:latin typeface="Arial" panose="020B0604020202020204" pitchFamily="34" charset="0"/>
                          <a:cs typeface="Arial" panose="020B0604020202020204" pitchFamily="34" charset="0"/>
                        </a:rPr>
                        <a:t> sukurto teksto apimtis – </a:t>
                      </a:r>
                      <a:r>
                        <a:rPr lang="lt-LT" b="1" dirty="0">
                          <a:solidFill>
                            <a:schemeClr val="accent4">
                              <a:lumMod val="25000"/>
                            </a:schemeClr>
                          </a:solidFill>
                          <a:latin typeface="Arial" panose="020B0604020202020204" pitchFamily="34" charset="0"/>
                          <a:cs typeface="Arial" panose="020B0604020202020204" pitchFamily="34" charset="0"/>
                        </a:rPr>
                        <a:t>450 žodžių</a:t>
                      </a:r>
                      <a:r>
                        <a:rPr lang="lt-LT" dirty="0">
                          <a:latin typeface="Arial" panose="020B0604020202020204" pitchFamily="34" charset="0"/>
                          <a:cs typeface="Arial" panose="020B0604020202020204" pitchFamily="34" charset="0"/>
                        </a:rPr>
                        <a:t>. </a:t>
                      </a:r>
                      <a:r>
                        <a:rPr kumimoji="0" lang="lt-L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(Pakankama apimtis aukščiausiems taškams surinkti.)</a:t>
                      </a:r>
                      <a:endParaRPr kumimoji="0" lang="lt-L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lt-LT" dirty="0">
                        <a:latin typeface="Arial" panose="020B0604020202020204" pitchFamily="34" charset="0"/>
                        <a:cs typeface="Arial" panose="020B0604020202020204" pitchFamily="34" charset="0"/>
                      </a:endParaRPr>
                    </a:p>
                    <a:p>
                      <a:endParaRPr lang="lt-LT" sz="1800" dirty="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r>
                        <a:rPr lang="lt-LT" sz="1200" dirty="0">
                          <a:effectLst/>
                          <a:latin typeface="Arial" panose="020B0604020202020204" pitchFamily="34" charset="0"/>
                          <a:ea typeface="Calibri" panose="020F0502020204030204" pitchFamily="34" charset="0"/>
                          <a:cs typeface="Arial" panose="020B0604020202020204" pitchFamily="34" charset="0"/>
                        </a:rPr>
                        <a:t>(</a:t>
                      </a:r>
                      <a:r>
                        <a:rPr lang="lt-LT" sz="1200" i="1" dirty="0">
                          <a:effectLst/>
                          <a:latin typeface="Arial" panose="020B0604020202020204" pitchFamily="34" charset="0"/>
                          <a:ea typeface="Calibri" panose="020F0502020204030204" pitchFamily="34" charset="0"/>
                          <a:cs typeface="Arial" panose="020B0604020202020204" pitchFamily="34" charset="0"/>
                        </a:rPr>
                        <a:t>VBE rašymo užduočių vertinimo instrukcijos paaiškinimas</a:t>
                      </a:r>
                      <a:r>
                        <a:rPr lang="lt-LT" sz="1200" dirty="0">
                          <a:effectLst/>
                          <a:latin typeface="Arial" panose="020B0604020202020204" pitchFamily="34" charset="0"/>
                          <a:ea typeface="Calibri" panose="020F0502020204030204" pitchFamily="34" charset="0"/>
                          <a:cs typeface="Arial" panose="020B0604020202020204" pitchFamily="34" charset="0"/>
                        </a:rPr>
                        <a:t>, 2023; </a:t>
                      </a:r>
                      <a:r>
                        <a:rPr lang="lt-LT" sz="1200" i="1" dirty="0">
                          <a:effectLst/>
                          <a:latin typeface="Arial" panose="020B0604020202020204" pitchFamily="34" charset="0"/>
                          <a:ea typeface="Calibri" panose="020F0502020204030204" pitchFamily="34" charset="0"/>
                          <a:cs typeface="Arial" panose="020B0604020202020204" pitchFamily="34" charset="0"/>
                        </a:rPr>
                        <a:t>Kalbų valstybinių brandos egzaminų užduočių aprašas</a:t>
                      </a:r>
                      <a:r>
                        <a:rPr lang="lt-LT" sz="1200" dirty="0">
                          <a:effectLst/>
                          <a:latin typeface="Arial" panose="020B0604020202020204" pitchFamily="34" charset="0"/>
                          <a:ea typeface="Calibri" panose="020F0502020204030204" pitchFamily="34" charset="0"/>
                          <a:cs typeface="Arial" panose="020B0604020202020204" pitchFamily="34" charset="0"/>
                        </a:rPr>
                        <a:t>, 2024 (projektas)</a:t>
                      </a:r>
                      <a:endParaRPr lang="lt-LT" sz="1200" dirty="0">
                        <a:effectLst/>
                        <a:latin typeface="Arial" panose="020B0604020202020204" pitchFamily="34" charset="0"/>
                        <a:ea typeface="Calibri" panose="020F0502020204030204" pitchFamily="34" charset="0"/>
                        <a:cs typeface="Arial" panose="020B0604020202020204" pitchFamily="34" charset="0"/>
                      </a:endParaRPr>
                    </a:p>
                    <a:p>
                      <a:endParaRPr lang="lt-LT" sz="1800" dirty="0">
                        <a:latin typeface="Arial" panose="020B0604020202020204" pitchFamily="34" charset="0"/>
                        <a:cs typeface="Arial" panose="020B0604020202020204"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563" y="1084412"/>
            <a:ext cx="11402008" cy="5632311"/>
          </a:xfrm>
          <a:prstGeom prst="rect">
            <a:avLst/>
          </a:prstGeom>
        </p:spPr>
        <p:txBody>
          <a:bodyPr wrap="square">
            <a:spAutoFit/>
          </a:bodyPr>
          <a:lstStyle/>
          <a:p>
            <a:pPr lvl="0" algn="ctr"/>
            <a:r>
              <a:rPr lang="lt-LT" sz="2000" dirty="0">
                <a:solidFill>
                  <a:prstClr val="black"/>
                </a:solidFill>
                <a:latin typeface="Arial" panose="020B0604020202020204" pitchFamily="34" charset="0"/>
                <a:cs typeface="Arial" panose="020B0604020202020204" pitchFamily="34" charset="0"/>
              </a:rPr>
              <a:t>SUMANYMAS BUVO </a:t>
            </a:r>
            <a:endParaRPr lang="lt-LT" sz="2000" dirty="0">
              <a:solidFill>
                <a:prstClr val="black"/>
              </a:solidFill>
              <a:latin typeface="Arial" panose="020B0604020202020204" pitchFamily="34" charset="0"/>
              <a:cs typeface="Arial" panose="020B0604020202020204" pitchFamily="34" charset="0"/>
            </a:endParaRPr>
          </a:p>
          <a:p>
            <a:pPr lvl="0" algn="ctr"/>
            <a:endParaRPr lang="lt-LT" sz="2000" dirty="0">
              <a:solidFill>
                <a:prstClr val="black"/>
              </a:solidFill>
              <a:latin typeface="Arial" panose="020B0604020202020204" pitchFamily="34" charset="0"/>
              <a:cs typeface="Arial" panose="020B0604020202020204" pitchFamily="34" charset="0"/>
            </a:endParaRPr>
          </a:p>
          <a:p>
            <a:pPr lvl="0" algn="ctr"/>
            <a:r>
              <a:rPr lang="lt-LT" sz="2000" dirty="0">
                <a:solidFill>
                  <a:prstClr val="black"/>
                </a:solidFill>
                <a:latin typeface="Arial" panose="020B0604020202020204" pitchFamily="34" charset="0"/>
                <a:cs typeface="Arial" panose="020B0604020202020204" pitchFamily="34" charset="0"/>
              </a:rPr>
              <a:t>kalbėjimas + </a:t>
            </a:r>
            <a:r>
              <a:rPr lang="lt-LT" sz="2000" strike="sngStrike" dirty="0">
                <a:solidFill>
                  <a:prstClr val="black"/>
                </a:solidFill>
                <a:latin typeface="Arial" panose="020B0604020202020204" pitchFamily="34" charset="0"/>
                <a:cs typeface="Arial" panose="020B0604020202020204" pitchFamily="34" charset="0"/>
              </a:rPr>
              <a:t>teksto suvokimas</a:t>
            </a:r>
            <a:r>
              <a:rPr lang="lt-LT" sz="2000" dirty="0">
                <a:solidFill>
                  <a:prstClr val="black"/>
                </a:solidFill>
                <a:latin typeface="Arial" panose="020B0604020202020204" pitchFamily="34" charset="0"/>
                <a:cs typeface="Arial" panose="020B0604020202020204" pitchFamily="34" charset="0"/>
              </a:rPr>
              <a:t> + teksto kūrimas</a:t>
            </a:r>
            <a:endParaRPr lang="lt-LT" sz="2000" dirty="0">
              <a:solidFill>
                <a:prstClr val="black"/>
              </a:solidFill>
              <a:latin typeface="Arial" panose="020B0604020202020204" pitchFamily="34" charset="0"/>
              <a:cs typeface="Arial" panose="020B0604020202020204" pitchFamily="34" charset="0"/>
            </a:endParaRPr>
          </a:p>
          <a:p>
            <a:pPr lvl="0" algn="just"/>
            <a:endParaRPr lang="lt-LT" sz="2000" dirty="0">
              <a:solidFill>
                <a:prstClr val="black"/>
              </a:solidFill>
              <a:latin typeface="Arial" panose="020B0604020202020204" pitchFamily="34" charset="0"/>
              <a:cs typeface="Arial" panose="020B0604020202020204" pitchFamily="34" charset="0"/>
            </a:endParaRPr>
          </a:p>
          <a:p>
            <a:pPr lvl="0" algn="ctr"/>
            <a:r>
              <a:rPr lang="lt-LT" sz="2000" dirty="0">
                <a:solidFill>
                  <a:prstClr val="black"/>
                </a:solidFill>
                <a:latin typeface="Arial" panose="020B0604020202020204" pitchFamily="34" charset="0"/>
                <a:cs typeface="Arial" panose="020B0604020202020204" pitchFamily="34" charset="0"/>
              </a:rPr>
              <a:t>20 + </a:t>
            </a:r>
            <a:r>
              <a:rPr lang="lt-LT" sz="2000" strike="sngStrike" dirty="0">
                <a:solidFill>
                  <a:prstClr val="black"/>
                </a:solidFill>
                <a:latin typeface="Arial" panose="020B0604020202020204" pitchFamily="34" charset="0"/>
                <a:cs typeface="Arial" panose="020B0604020202020204" pitchFamily="34" charset="0"/>
              </a:rPr>
              <a:t>20</a:t>
            </a:r>
            <a:r>
              <a:rPr lang="lt-LT" sz="2000" dirty="0">
                <a:solidFill>
                  <a:prstClr val="black"/>
                </a:solidFill>
                <a:latin typeface="Arial" panose="020B0604020202020204" pitchFamily="34" charset="0"/>
                <a:cs typeface="Arial" panose="020B0604020202020204" pitchFamily="34" charset="0"/>
              </a:rPr>
              <a:t> + 60 </a:t>
            </a:r>
            <a:r>
              <a:rPr lang="en-US" sz="2000" dirty="0">
                <a:solidFill>
                  <a:prstClr val="black"/>
                </a:solidFill>
                <a:latin typeface="Arial" panose="020B0604020202020204" pitchFamily="34" charset="0"/>
                <a:cs typeface="Arial" panose="020B0604020202020204" pitchFamily="34" charset="0"/>
              </a:rPr>
              <a:t>= 100 (ta</a:t>
            </a:r>
            <a:r>
              <a:rPr lang="lt-LT" sz="2000" dirty="0" err="1">
                <a:solidFill>
                  <a:prstClr val="black"/>
                </a:solidFill>
                <a:latin typeface="Arial" panose="020B0604020202020204" pitchFamily="34" charset="0"/>
                <a:cs typeface="Arial" panose="020B0604020202020204" pitchFamily="34" charset="0"/>
              </a:rPr>
              <a:t>škų</a:t>
            </a:r>
            <a:r>
              <a:rPr lang="lt-LT" sz="2000" dirty="0">
                <a:solidFill>
                  <a:prstClr val="black"/>
                </a:solidFill>
                <a:latin typeface="Arial" panose="020B0604020202020204" pitchFamily="34" charset="0"/>
                <a:cs typeface="Arial" panose="020B0604020202020204" pitchFamily="34" charset="0"/>
              </a:rPr>
              <a:t>)</a:t>
            </a:r>
            <a:endParaRPr lang="lt-LT" sz="2000" dirty="0">
              <a:solidFill>
                <a:prstClr val="black"/>
              </a:solidFill>
              <a:latin typeface="Arial" panose="020B0604020202020204" pitchFamily="34" charset="0"/>
              <a:cs typeface="Arial" panose="020B0604020202020204" pitchFamily="34" charset="0"/>
            </a:endParaRPr>
          </a:p>
          <a:p>
            <a:pPr lvl="0" algn="ctr"/>
            <a:r>
              <a:rPr lang="lt-LT" sz="2000" dirty="0">
                <a:solidFill>
                  <a:prstClr val="black"/>
                </a:solidFill>
                <a:latin typeface="Arial" panose="020B0604020202020204" pitchFamily="34" charset="0"/>
                <a:cs typeface="Arial" panose="020B0604020202020204" pitchFamily="34" charset="0"/>
              </a:rPr>
              <a:t>------------------------------------------------------------</a:t>
            </a:r>
            <a:endParaRPr lang="lt-LT" sz="2000" dirty="0">
              <a:solidFill>
                <a:prstClr val="black"/>
              </a:solidFill>
              <a:latin typeface="Arial" panose="020B0604020202020204" pitchFamily="34" charset="0"/>
              <a:cs typeface="Arial" panose="020B0604020202020204" pitchFamily="34" charset="0"/>
            </a:endParaRPr>
          </a:p>
          <a:p>
            <a:pPr lvl="0" algn="ctr"/>
            <a:r>
              <a:rPr lang="lt-LT" sz="2000" b="1" dirty="0">
                <a:solidFill>
                  <a:prstClr val="black"/>
                </a:solidFill>
                <a:latin typeface="Arial" panose="020B0604020202020204" pitchFamily="34" charset="0"/>
                <a:cs typeface="Arial" panose="020B0604020202020204" pitchFamily="34" charset="0"/>
              </a:rPr>
              <a:t>DABAR YRA</a:t>
            </a:r>
            <a:endParaRPr lang="lt-LT" sz="2000" b="1" dirty="0">
              <a:solidFill>
                <a:prstClr val="black"/>
              </a:solidFill>
              <a:latin typeface="Arial" panose="020B0604020202020204" pitchFamily="34" charset="0"/>
              <a:cs typeface="Arial" panose="020B0604020202020204" pitchFamily="34" charset="0"/>
            </a:endParaRPr>
          </a:p>
          <a:p>
            <a:pPr lvl="0" algn="ctr"/>
            <a:endParaRPr lang="lt-LT" sz="2000" dirty="0">
              <a:solidFill>
                <a:prstClr val="black"/>
              </a:solidFill>
              <a:latin typeface="Arial" panose="020B0604020202020204" pitchFamily="34" charset="0"/>
              <a:cs typeface="Arial" panose="020B0604020202020204" pitchFamily="34" charset="0"/>
            </a:endParaRPr>
          </a:p>
          <a:p>
            <a:pPr lvl="0" algn="ctr"/>
            <a:r>
              <a:rPr lang="lt-LT" sz="2000" dirty="0">
                <a:solidFill>
                  <a:prstClr val="black"/>
                </a:solidFill>
                <a:latin typeface="Arial" panose="020B0604020202020204" pitchFamily="34" charset="0"/>
                <a:cs typeface="Arial" panose="020B0604020202020204" pitchFamily="34" charset="0"/>
              </a:rPr>
              <a:t>kalbėjimas (VBE I dalis) + rašymas (VBE II dalis)</a:t>
            </a:r>
            <a:endParaRPr lang="lt-LT" sz="2000" dirty="0">
              <a:solidFill>
                <a:prstClr val="black"/>
              </a:solidFill>
              <a:latin typeface="Arial" panose="020B0604020202020204" pitchFamily="34" charset="0"/>
              <a:cs typeface="Arial" panose="020B0604020202020204" pitchFamily="34" charset="0"/>
            </a:endParaRPr>
          </a:p>
          <a:p>
            <a:pPr lvl="0" algn="ctr"/>
            <a:endParaRPr lang="lt-LT" sz="2000" dirty="0">
              <a:solidFill>
                <a:prstClr val="black"/>
              </a:solidFill>
              <a:latin typeface="Arial" panose="020B0604020202020204" pitchFamily="34" charset="0"/>
              <a:cs typeface="Arial" panose="020B0604020202020204" pitchFamily="34" charset="0"/>
            </a:endParaRPr>
          </a:p>
          <a:p>
            <a:pPr algn="ctr"/>
            <a:r>
              <a:rPr lang="lt-LT" sz="2000" dirty="0">
                <a:solidFill>
                  <a:prstClr val="black"/>
                </a:solidFill>
                <a:latin typeface="Arial" panose="020B0604020202020204" pitchFamily="34" charset="0"/>
                <a:cs typeface="Arial" panose="020B0604020202020204" pitchFamily="34" charset="0"/>
              </a:rPr>
              <a:t>     30 + 70 </a:t>
            </a:r>
            <a:r>
              <a:rPr lang="en-US" sz="2000" dirty="0">
                <a:solidFill>
                  <a:prstClr val="black"/>
                </a:solidFill>
                <a:latin typeface="Arial" panose="020B0604020202020204" pitchFamily="34" charset="0"/>
                <a:cs typeface="Arial" panose="020B0604020202020204" pitchFamily="34" charset="0"/>
              </a:rPr>
              <a:t>= 100 (ta</a:t>
            </a:r>
            <a:r>
              <a:rPr lang="lt-LT" sz="2000" dirty="0" err="1">
                <a:solidFill>
                  <a:prstClr val="black"/>
                </a:solidFill>
                <a:latin typeface="Arial" panose="020B0604020202020204" pitchFamily="34" charset="0"/>
                <a:cs typeface="Arial" panose="020B0604020202020204" pitchFamily="34" charset="0"/>
              </a:rPr>
              <a:t>škų</a:t>
            </a:r>
            <a:r>
              <a:rPr lang="lt-LT" sz="2000" dirty="0">
                <a:solidFill>
                  <a:prstClr val="black"/>
                </a:solidFill>
                <a:latin typeface="Arial" panose="020B0604020202020204" pitchFamily="34" charset="0"/>
                <a:cs typeface="Arial" panose="020B0604020202020204" pitchFamily="34" charset="0"/>
              </a:rPr>
              <a:t>)</a:t>
            </a:r>
            <a:endParaRPr lang="lt-LT" sz="2000" dirty="0">
              <a:solidFill>
                <a:prstClr val="black"/>
              </a:solidFill>
              <a:latin typeface="Arial" panose="020B0604020202020204" pitchFamily="34" charset="0"/>
              <a:cs typeface="Arial" panose="020B0604020202020204" pitchFamily="34" charset="0"/>
            </a:endParaRPr>
          </a:p>
          <a:p>
            <a:pPr algn="ctr"/>
            <a:endParaRPr lang="lt-LT" sz="2000" dirty="0">
              <a:solidFill>
                <a:prstClr val="black"/>
              </a:solidFill>
              <a:latin typeface="Arial" panose="020B0604020202020204" pitchFamily="34" charset="0"/>
              <a:cs typeface="Arial" panose="020B0604020202020204" pitchFamily="34" charset="0"/>
            </a:endParaRPr>
          </a:p>
          <a:p>
            <a:pPr algn="ctr"/>
            <a:r>
              <a:rPr lang="lt-LT" sz="2000" dirty="0">
                <a:solidFill>
                  <a:prstClr val="black"/>
                </a:solidFill>
                <a:latin typeface="Arial" panose="020B0604020202020204" pitchFamily="34" charset="0"/>
                <a:cs typeface="Arial" panose="020B0604020202020204" pitchFamily="34" charset="0"/>
              </a:rPr>
              <a:t>20 </a:t>
            </a:r>
            <a:r>
              <a:rPr lang="lt-LT" sz="2000" dirty="0">
                <a:solidFill>
                  <a:prstClr val="black"/>
                </a:solidFill>
                <a:latin typeface="Arial" panose="020B0604020202020204" pitchFamily="34" charset="0"/>
                <a:cs typeface="Arial" panose="020B0604020202020204" pitchFamily="34" charset="0"/>
                <a:sym typeface="Wingdings" panose="05000000000000000000" pitchFamily="2" charset="2"/>
              </a:rPr>
              <a:t> 1,5* </a:t>
            </a:r>
            <a:r>
              <a:rPr lang="en-US" sz="2000"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lt-LT" sz="2000"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000" dirty="0">
                <a:solidFill>
                  <a:prstClr val="black"/>
                </a:solidFill>
                <a:latin typeface="Arial" panose="020B0604020202020204" pitchFamily="34" charset="0"/>
                <a:cs typeface="Arial" panose="020B0604020202020204" pitchFamily="34" charset="0"/>
                <a:sym typeface="Wingdings" panose="05000000000000000000" pitchFamily="2" charset="2"/>
              </a:rPr>
              <a:t>30 </a:t>
            </a:r>
            <a:r>
              <a:rPr lang="lt-LT" sz="2000" dirty="0">
                <a:solidFill>
                  <a:prstClr val="black"/>
                </a:solidFill>
                <a:latin typeface="Arial" panose="020B0604020202020204" pitchFamily="34" charset="0"/>
                <a:cs typeface="Arial" panose="020B0604020202020204" pitchFamily="34" charset="0"/>
                <a:sym typeface="Wingdings" panose="05000000000000000000" pitchFamily="2" charset="2"/>
              </a:rPr>
              <a:t>taškų </a:t>
            </a:r>
            <a:endParaRPr lang="lt-LT" sz="20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algn="ctr"/>
            <a:r>
              <a:rPr lang="lt-LT" sz="2800" b="1"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lt-LT" sz="2000" dirty="0">
                <a:solidFill>
                  <a:prstClr val="black"/>
                </a:solidFill>
                <a:latin typeface="Arial" panose="020B0604020202020204" pitchFamily="34" charset="0"/>
                <a:cs typeface="Arial" panose="020B0604020202020204" pitchFamily="34" charset="0"/>
                <a:sym typeface="Wingdings" panose="05000000000000000000" pitchFamily="2" charset="2"/>
              </a:rPr>
              <a:t> </a:t>
            </a:r>
            <a:endParaRPr lang="lt-LT" sz="20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algn="ctr"/>
            <a:endParaRPr lang="lt-LT" sz="20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algn="ctr"/>
            <a:r>
              <a:rPr lang="lt-LT" sz="2000" dirty="0">
                <a:latin typeface="Arial" panose="020B0604020202020204" pitchFamily="34" charset="0"/>
                <a:cs typeface="Arial" panose="020B0604020202020204" pitchFamily="34" charset="0"/>
              </a:rPr>
              <a:t>(7 + 7 + 2) </a:t>
            </a:r>
            <a:r>
              <a:rPr lang="en-US" sz="2000" baseline="30000" dirty="0">
                <a:latin typeface="Arial" panose="020B0604020202020204" pitchFamily="34" charset="0"/>
                <a:cs typeface="Arial" panose="020B0604020202020204" pitchFamily="34" charset="0"/>
              </a:rPr>
              <a:t>(</a:t>
            </a:r>
            <a:r>
              <a:rPr lang="en-US" sz="2000" baseline="30000" dirty="0" err="1">
                <a:latin typeface="Arial" panose="020B0604020202020204" pitchFamily="34" charset="0"/>
                <a:cs typeface="Arial" panose="020B0604020202020204" pitchFamily="34" charset="0"/>
              </a:rPr>
              <a:t>turinys</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lt-LT" sz="2000" dirty="0">
                <a:solidFill>
                  <a:prstClr val="black"/>
                </a:solidFill>
                <a:latin typeface="Arial" panose="020B0604020202020204" pitchFamily="34" charset="0"/>
                <a:cs typeface="Arial" panose="020B0604020202020204" pitchFamily="34" charset="0"/>
                <a:sym typeface="Wingdings" panose="05000000000000000000" pitchFamily="2" charset="2"/>
              </a:rPr>
              <a:t> 2,625 </a:t>
            </a:r>
            <a:r>
              <a:rPr lang="en-US" sz="2000"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400" dirty="0">
                <a:solidFill>
                  <a:prstClr val="black"/>
                </a:solidFill>
                <a:latin typeface="Arial" panose="020B0604020202020204" pitchFamily="34" charset="0"/>
                <a:cs typeface="Arial" panose="020B0604020202020204" pitchFamily="34" charset="0"/>
                <a:sym typeface="Wingdings" panose="05000000000000000000" pitchFamily="2" charset="2"/>
              </a:rPr>
              <a:t>42</a:t>
            </a:r>
            <a:r>
              <a:rPr lang="en-US" sz="2000"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lt-LT" sz="2000"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en-US" sz="2000"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lt-LT" sz="2400" dirty="0">
                <a:latin typeface="Arial" panose="020B0604020202020204" pitchFamily="34" charset="0"/>
                <a:cs typeface="Arial" panose="020B0604020202020204" pitchFamily="34" charset="0"/>
              </a:rPr>
              <a:t>28 </a:t>
            </a:r>
            <a:r>
              <a:rPr lang="lt-LT" sz="2000" baseline="30000" dirty="0">
                <a:latin typeface="Arial" panose="020B0604020202020204" pitchFamily="34" charset="0"/>
                <a:cs typeface="Arial" panose="020B0604020202020204" pitchFamily="34" charset="0"/>
              </a:rPr>
              <a:t>(kalbos taisyklingumas ir teksto raiška) </a:t>
            </a:r>
            <a:r>
              <a:rPr lang="en-US" sz="2000"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lt-LT" sz="2000" dirty="0">
                <a:solidFill>
                  <a:prstClr val="black"/>
                </a:solidFill>
                <a:latin typeface="Arial" panose="020B0604020202020204" pitchFamily="34" charset="0"/>
                <a:cs typeface="Arial" panose="020B0604020202020204" pitchFamily="34" charset="0"/>
                <a:sym typeface="Wingdings" panose="05000000000000000000" pitchFamily="2" charset="2"/>
              </a:rPr>
              <a:t> 70 taškų</a:t>
            </a:r>
            <a:endParaRPr lang="lt-LT" sz="20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endParaRPr lang="lt-LT" sz="20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gn="ctr"/>
            <a:r>
              <a:rPr lang="lt-LT" sz="800" dirty="0">
                <a:solidFill>
                  <a:prstClr val="black"/>
                </a:solidFill>
                <a:latin typeface="Arial" panose="020B0604020202020204" pitchFamily="34" charset="0"/>
                <a:cs typeface="Arial" panose="020B0604020202020204" pitchFamily="34" charset="0"/>
              </a:rPr>
              <a:t>* https://e-seimas.lrs.lt/portal/legalAct/lt/TAD/de2498523ef311efb121d2fe3a0eff27?jfwid=7c17ylzm6</a:t>
            </a:r>
            <a:endParaRPr lang="lt-LT" sz="800"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811762" y="531560"/>
            <a:ext cx="9862457"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SA ppt new (1)">
  <a:themeElements>
    <a:clrScheme name="Custom 7">
      <a:dk1>
        <a:sysClr val="windowText" lastClr="000000"/>
      </a:dk1>
      <a:lt1>
        <a:sysClr val="window" lastClr="FFFFFF"/>
      </a:lt1>
      <a:dk2>
        <a:srgbClr val="44546A"/>
      </a:dk2>
      <a:lt2>
        <a:srgbClr val="E7E6E6"/>
      </a:lt2>
      <a:accent1>
        <a:srgbClr val="006B3E"/>
      </a:accent1>
      <a:accent2>
        <a:srgbClr val="55C2CC"/>
      </a:accent2>
      <a:accent3>
        <a:srgbClr val="82C561"/>
      </a:accent3>
      <a:accent4>
        <a:srgbClr val="CDE8C0"/>
      </a:accent4>
      <a:accent5>
        <a:srgbClr val="4472C4"/>
      </a:accent5>
      <a:accent6>
        <a:srgbClr val="70AD47"/>
      </a:accent6>
      <a:hlink>
        <a:srgbClr val="0563C1"/>
      </a:hlink>
      <a:folHlink>
        <a:srgbClr val="954F72"/>
      </a:folHlink>
    </a:clrScheme>
    <a:fontScheme name="Custom 2">
      <a:majorFont>
        <a:latin typeface="HK Nova SemiBold"/>
        <a:ea typeface=""/>
        <a:cs typeface=""/>
      </a:majorFont>
      <a:minorFont>
        <a:latin typeface="HK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NSA ppt new (1)</Template>
  <TotalTime>0</TotalTime>
  <Words>20040</Words>
  <Application>WPS Writer</Application>
  <PresentationFormat>Plačiaekranė</PresentationFormat>
  <Paragraphs>493</Paragraphs>
  <Slides>46</Slides>
  <Notes>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46</vt:i4>
      </vt:variant>
    </vt:vector>
  </HeadingPairs>
  <TitlesOfParts>
    <vt:vector size="65" baseType="lpstr">
      <vt:lpstr>Arial</vt:lpstr>
      <vt:lpstr>SimSun</vt:lpstr>
      <vt:lpstr>Wingdings</vt:lpstr>
      <vt:lpstr>HK Nova</vt:lpstr>
      <vt:lpstr>Thonburi</vt:lpstr>
      <vt:lpstr>Calibri</vt:lpstr>
      <vt:lpstr>Helvetica Neue</vt:lpstr>
      <vt:lpstr>Aptos</vt:lpstr>
      <vt:lpstr>苹方-简</vt:lpstr>
      <vt:lpstr>YAFdJt8dAY0 0</vt:lpstr>
      <vt:lpstr>Aptos</vt:lpstr>
      <vt:lpstr>宋体-简</vt:lpstr>
      <vt:lpstr>Symbol</vt:lpstr>
      <vt:lpstr>Microsoft YaHei</vt:lpstr>
      <vt:lpstr>汉仪旗黑</vt:lpstr>
      <vt:lpstr>Arial Unicode MS</vt:lpstr>
      <vt:lpstr>HK Nova SemiBold</vt:lpstr>
      <vt:lpstr>Kingsoft Sign</vt:lpstr>
      <vt:lpstr>NSA ppt new (1)</vt:lpstr>
      <vt:lpstr>Pasiruošimo VBE II daliai konsultacija: Grožinio teksto interpretavimas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dc:creator>
  <cp:lastModifiedBy>IndrėIndrė</cp:lastModifiedBy>
  <cp:revision>237</cp:revision>
  <dcterms:created xsi:type="dcterms:W3CDTF">2024-10-16T09:23:10Z</dcterms:created>
  <dcterms:modified xsi:type="dcterms:W3CDTF">2024-10-16T09:23:10Z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0x01010046F6A461589879448A31FE58AF87AF50</vt:lpwstr>
  </property>
  <property fmtid="{D5CDD505-2E9C-101B-9397-08002B2CF9AE}" pid="3" name="KSOProductBuildVer">
    <vt:lpwstr>1033-5.6.0.8082</vt:lpwstr>
  </property>
</Properties>
</file>